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gif" ContentType="image/gif"/>
  <Default Extension="m4a" ContentType="audi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11" r:id="rId57"/>
    <p:sldId id="312" r:id="rId5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2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1596" y="-10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270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" Target="slides/slide3.xml"/><Relationship Id="rId59" Type="http://schemas.openxmlformats.org/officeDocument/2006/relationships/presProps" Target="presProps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B66FE8-1EEB-4826-9559-09BC5FCED5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545196-EDC7-41C3-8389-4C6FE842963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545196-EDC7-41C3-8389-4C6FE84296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F3715-199A-4C21-A6D5-0695ED278C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4" Type="http://schemas.openxmlformats.org/officeDocument/2006/relationships/image" Target="../media/image61.png"/><Relationship Id="rId63" Type="http://schemas.microsoft.com/office/2007/relationships/media" Target="../media/media1.m4a"/><Relationship Id="rId62" Type="http://schemas.openxmlformats.org/officeDocument/2006/relationships/audio" Target="NULL" TargetMode="External"/><Relationship Id="rId61" Type="http://schemas.openxmlformats.org/officeDocument/2006/relationships/image" Target="../media/image60.png"/><Relationship Id="rId60" Type="http://schemas.openxmlformats.org/officeDocument/2006/relationships/image" Target="../media/image59.png"/><Relationship Id="rId6" Type="http://schemas.openxmlformats.org/officeDocument/2006/relationships/image" Target="../media/image5.png"/><Relationship Id="rId59" Type="http://schemas.openxmlformats.org/officeDocument/2006/relationships/image" Target="../media/image58.png"/><Relationship Id="rId58" Type="http://schemas.openxmlformats.org/officeDocument/2006/relationships/image" Target="../media/image57.png"/><Relationship Id="rId57" Type="http://schemas.openxmlformats.org/officeDocument/2006/relationships/image" Target="../media/image56.png"/><Relationship Id="rId56" Type="http://schemas.openxmlformats.org/officeDocument/2006/relationships/image" Target="../media/image55.png"/><Relationship Id="rId55" Type="http://schemas.openxmlformats.org/officeDocument/2006/relationships/image" Target="../media/image54.png"/><Relationship Id="rId54" Type="http://schemas.openxmlformats.org/officeDocument/2006/relationships/image" Target="../media/image53.GIF"/><Relationship Id="rId53" Type="http://schemas.openxmlformats.org/officeDocument/2006/relationships/image" Target="../media/image52.png"/><Relationship Id="rId52" Type="http://schemas.openxmlformats.org/officeDocument/2006/relationships/image" Target="../media/image51.png"/><Relationship Id="rId51" Type="http://schemas.openxmlformats.org/officeDocument/2006/relationships/image" Target="../media/image50.png"/><Relationship Id="rId50" Type="http://schemas.openxmlformats.org/officeDocument/2006/relationships/image" Target="../media/image49.png"/><Relationship Id="rId5" Type="http://schemas.openxmlformats.org/officeDocument/2006/relationships/image" Target="../media/image4.png"/><Relationship Id="rId49" Type="http://schemas.openxmlformats.org/officeDocument/2006/relationships/image" Target="../media/image48.png"/><Relationship Id="rId48" Type="http://schemas.openxmlformats.org/officeDocument/2006/relationships/image" Target="../media/image47.png"/><Relationship Id="rId47" Type="http://schemas.openxmlformats.org/officeDocument/2006/relationships/image" Target="../media/image46.png"/><Relationship Id="rId46" Type="http://schemas.openxmlformats.org/officeDocument/2006/relationships/image" Target="../media/image45.png"/><Relationship Id="rId45" Type="http://schemas.openxmlformats.org/officeDocument/2006/relationships/image" Target="../media/image44.png"/><Relationship Id="rId44" Type="http://schemas.openxmlformats.org/officeDocument/2006/relationships/image" Target="../media/image43.png"/><Relationship Id="rId43" Type="http://schemas.openxmlformats.org/officeDocument/2006/relationships/image" Target="../media/image42.png"/><Relationship Id="rId42" Type="http://schemas.openxmlformats.org/officeDocument/2006/relationships/image" Target="../media/image41.png"/><Relationship Id="rId41" Type="http://schemas.openxmlformats.org/officeDocument/2006/relationships/image" Target="../media/image40.png"/><Relationship Id="rId40" Type="http://schemas.openxmlformats.org/officeDocument/2006/relationships/image" Target="../media/image39.png"/><Relationship Id="rId4" Type="http://schemas.openxmlformats.org/officeDocument/2006/relationships/image" Target="../media/image3.png"/><Relationship Id="rId39" Type="http://schemas.openxmlformats.org/officeDocument/2006/relationships/image" Target="../media/image38.png"/><Relationship Id="rId38" Type="http://schemas.openxmlformats.org/officeDocument/2006/relationships/image" Target="../media/image37.png"/><Relationship Id="rId37" Type="http://schemas.openxmlformats.org/officeDocument/2006/relationships/image" Target="../media/image36.png"/><Relationship Id="rId36" Type="http://schemas.openxmlformats.org/officeDocument/2006/relationships/image" Target="../media/image35.png"/><Relationship Id="rId35" Type="http://schemas.openxmlformats.org/officeDocument/2006/relationships/image" Target="../media/image34.png"/><Relationship Id="rId34" Type="http://schemas.openxmlformats.org/officeDocument/2006/relationships/image" Target="../media/image33.png"/><Relationship Id="rId33" Type="http://schemas.openxmlformats.org/officeDocument/2006/relationships/image" Target="../media/image32.png"/><Relationship Id="rId32" Type="http://schemas.openxmlformats.org/officeDocument/2006/relationships/image" Target="../media/image31.png"/><Relationship Id="rId31" Type="http://schemas.openxmlformats.org/officeDocument/2006/relationships/image" Target="../media/image30.png"/><Relationship Id="rId30" Type="http://schemas.openxmlformats.org/officeDocument/2006/relationships/image" Target="../media/image29.pn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png"/><Relationship Id="rId27" Type="http://schemas.openxmlformats.org/officeDocument/2006/relationships/image" Target="../media/image26.png"/><Relationship Id="rId26" Type="http://schemas.openxmlformats.org/officeDocument/2006/relationships/image" Target="../media/image25.png"/><Relationship Id="rId25" Type="http://schemas.openxmlformats.org/officeDocument/2006/relationships/image" Target="../media/image24.png"/><Relationship Id="rId24" Type="http://schemas.openxmlformats.org/officeDocument/2006/relationships/image" Target="../media/image23.png"/><Relationship Id="rId23" Type="http://schemas.openxmlformats.org/officeDocument/2006/relationships/image" Target="../media/image22.png"/><Relationship Id="rId22" Type="http://schemas.openxmlformats.org/officeDocument/2006/relationships/image" Target="../media/image21.png"/><Relationship Id="rId21" Type="http://schemas.openxmlformats.org/officeDocument/2006/relationships/image" Target="../media/image20.png"/><Relationship Id="rId20" Type="http://schemas.openxmlformats.org/officeDocument/2006/relationships/image" Target="../media/image19.png"/><Relationship Id="rId2" Type="http://schemas.openxmlformats.org/officeDocument/2006/relationships/image" Target="../media/image1.jpeg"/><Relationship Id="rId19" Type="http://schemas.openxmlformats.org/officeDocument/2006/relationships/image" Target="../media/image18.png"/><Relationship Id="rId18" Type="http://schemas.openxmlformats.org/officeDocument/2006/relationships/image" Target="../media/image17.png"/><Relationship Id="rId17" Type="http://schemas.openxmlformats.org/officeDocument/2006/relationships/image" Target="../media/image16.png"/><Relationship Id="rId16" Type="http://schemas.openxmlformats.org/officeDocument/2006/relationships/image" Target="../media/image15.png"/><Relationship Id="rId15" Type="http://schemas.openxmlformats.org/officeDocument/2006/relationships/image" Target="../media/image14.png"/><Relationship Id="rId14" Type="http://schemas.openxmlformats.org/officeDocument/2006/relationships/image" Target="../media/image13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image" Target="../media/image65.png"/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image" Target="../media/image64.png"/><Relationship Id="rId3" Type="http://schemas.openxmlformats.org/officeDocument/2006/relationships/image" Target="../media/image65.png"/><Relationship Id="rId2" Type="http://schemas.openxmlformats.org/officeDocument/2006/relationships/image" Target="../media/image6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4" Type="http://schemas.openxmlformats.org/officeDocument/2006/relationships/image" Target="../media/image64.png"/><Relationship Id="rId3" Type="http://schemas.openxmlformats.org/officeDocument/2006/relationships/image" Target="../media/image65.png"/><Relationship Id="rId2" Type="http://schemas.openxmlformats.org/officeDocument/2006/relationships/image" Target="../media/image6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4" Type="http://schemas.openxmlformats.org/officeDocument/2006/relationships/image" Target="../media/image64.png"/><Relationship Id="rId3" Type="http://schemas.openxmlformats.org/officeDocument/2006/relationships/image" Target="../media/image65.png"/><Relationship Id="rId2" Type="http://schemas.openxmlformats.org/officeDocument/2006/relationships/image" Target="../media/image63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4" Type="http://schemas.openxmlformats.org/officeDocument/2006/relationships/image" Target="../media/image64.png"/><Relationship Id="rId3" Type="http://schemas.openxmlformats.org/officeDocument/2006/relationships/image" Target="../media/image65.png"/><Relationship Id="rId2" Type="http://schemas.openxmlformats.org/officeDocument/2006/relationships/image" Target="../media/image63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image" Target="../media/image58.png"/><Relationship Id="rId8" Type="http://schemas.openxmlformats.org/officeDocument/2006/relationships/image" Target="../media/image57.png"/><Relationship Id="rId7" Type="http://schemas.openxmlformats.org/officeDocument/2006/relationships/image" Target="../media/image56.png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GIF"/><Relationship Id="rId3" Type="http://schemas.openxmlformats.org/officeDocument/2006/relationships/image" Target="../media/image60.png"/><Relationship Id="rId2" Type="http://schemas.openxmlformats.org/officeDocument/2006/relationships/image" Target="../media/image52.png"/><Relationship Id="rId11" Type="http://schemas.openxmlformats.org/officeDocument/2006/relationships/image" Target="../media/image67.png"/><Relationship Id="rId10" Type="http://schemas.openxmlformats.org/officeDocument/2006/relationships/image" Target="../media/image59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2700" y="-50801"/>
            <a:ext cx="12219214" cy="691242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12" t="38767"/>
          <a:stretch>
            <a:fillRect/>
          </a:stretch>
        </p:blipFill>
        <p:spPr>
          <a:xfrm>
            <a:off x="6915150" y="2600324"/>
            <a:ext cx="5276850" cy="4257675"/>
          </a:xfrm>
          <a:prstGeom prst="rect">
            <a:avLst/>
          </a:prstGeom>
        </p:spPr>
      </p:pic>
      <p:sp>
        <p:nvSpPr>
          <p:cNvPr id="11" name="椭圆 10"/>
          <p:cNvSpPr/>
          <p:nvPr userDrawn="1"/>
        </p:nvSpPr>
        <p:spPr>
          <a:xfrm>
            <a:off x="3563257" y="-46281"/>
            <a:ext cx="3351893" cy="3073535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  <a:effectLst>
            <a:softEdge rad="1016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Picture 8" descr="C:\Users\Thinkpad\Desktop\321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7543" y="752382"/>
            <a:ext cx="9144000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7" descr="C:\Users\Thinkpad\Desktop\456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4150" y="2207531"/>
            <a:ext cx="405999" cy="37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8" descr="C:\Users\Thinkpad\Desktop\234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4150" y="2207531"/>
            <a:ext cx="405999" cy="37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9" descr="C:\Users\Thinkpad\Desktop\道德讲堂\-_0001s_0006_图层-19.png"/>
          <p:cNvPicPr>
            <a:picLocks noChangeAspect="1" noChangeArrowheads="1"/>
          </p:cNvPicPr>
          <p:nvPr userDrawn="1"/>
        </p:nvPicPr>
        <p:blipFill rotWithShape="1">
          <a:blip r:embed="rId7" cstate="print"/>
          <a:srcRect l="6716" t="21665" r="2783" b="3688"/>
          <a:stretch>
            <a:fillRect/>
          </a:stretch>
        </p:blipFill>
        <p:spPr bwMode="auto">
          <a:xfrm>
            <a:off x="5373401" y="2410199"/>
            <a:ext cx="528669" cy="278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C:\Users\Thinkpad\Desktop\道德讲堂\-_0000s_0004_图层-5.png"/>
          <p:cNvPicPr>
            <a:picLocks noChangeAspect="1" noChangeArrowheads="1"/>
          </p:cNvPicPr>
          <p:nvPr userDrawn="1"/>
        </p:nvPicPr>
        <p:blipFill rotWithShape="1">
          <a:blip r:embed="rId8" cstate="print"/>
          <a:srcRect t="6789" r="8945"/>
          <a:stretch>
            <a:fillRect/>
          </a:stretch>
        </p:blipFill>
        <p:spPr bwMode="auto">
          <a:xfrm>
            <a:off x="3974985" y="1903716"/>
            <a:ext cx="470379" cy="480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C:\Users\Thinkpad\Desktop\道德讲堂\-_0000s_0000_图层-1.png"/>
          <p:cNvPicPr>
            <a:picLocks noChangeAspect="1" noChangeArrowheads="1"/>
          </p:cNvPicPr>
          <p:nvPr userDrawn="1"/>
        </p:nvPicPr>
        <p:blipFill rotWithShape="1">
          <a:blip r:embed="rId9" cstate="print"/>
          <a:srcRect/>
          <a:stretch>
            <a:fillRect/>
          </a:stretch>
        </p:blipFill>
        <p:spPr bwMode="auto">
          <a:xfrm>
            <a:off x="3496295" y="2244033"/>
            <a:ext cx="313393" cy="209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C:\Users\Thinkpad\Desktop\道德讲堂\-_0000s_0001_图层-2.png"/>
          <p:cNvPicPr>
            <a:picLocks noChangeAspect="1" noChangeArrowheads="1"/>
          </p:cNvPicPr>
          <p:nvPr userDrawn="1"/>
        </p:nvPicPr>
        <p:blipFill rotWithShape="1">
          <a:blip r:embed="rId10" cstate="print"/>
          <a:srcRect l="8475" t="11707" r="27454" b="30311"/>
          <a:stretch>
            <a:fillRect/>
          </a:stretch>
        </p:blipFill>
        <p:spPr bwMode="auto">
          <a:xfrm>
            <a:off x="3469626" y="2546535"/>
            <a:ext cx="424523" cy="462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 descr="C:\Users\Thinkpad\Desktop\道德讲堂\-_0000s_0002_图层-3.png"/>
          <p:cNvPicPr>
            <a:picLocks noChangeAspect="1" noChangeArrowheads="1"/>
          </p:cNvPicPr>
          <p:nvPr userDrawn="1"/>
        </p:nvPicPr>
        <p:blipFill rotWithShape="1">
          <a:blip r:embed="rId11" cstate="print"/>
          <a:srcRect l="2176" t="25912" r="4507" b="8281"/>
          <a:stretch>
            <a:fillRect/>
          </a:stretch>
        </p:blipFill>
        <p:spPr bwMode="auto">
          <a:xfrm>
            <a:off x="3652992" y="2917990"/>
            <a:ext cx="1121321" cy="295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7" descr="C:\Users\Thinkpad\Desktop\道德讲堂\-_0000s_0003_图层-4.png"/>
          <p:cNvPicPr>
            <a:picLocks noChangeAspect="1" noChangeArrowheads="1"/>
          </p:cNvPicPr>
          <p:nvPr userDrawn="1"/>
        </p:nvPicPr>
        <p:blipFill rotWithShape="1">
          <a:blip r:embed="rId12" cstate="print"/>
          <a:srcRect l="9853" t="11123"/>
          <a:stretch>
            <a:fillRect/>
          </a:stretch>
        </p:blipFill>
        <p:spPr bwMode="auto">
          <a:xfrm>
            <a:off x="3909709" y="1903717"/>
            <a:ext cx="430253" cy="27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0" descr="C:\Users\Thinkpad\Desktop\道德讲堂\-_0000s_0006_图层-7.png"/>
          <p:cNvPicPr>
            <a:picLocks noChangeAspect="1" noChangeArrowheads="1"/>
          </p:cNvPicPr>
          <p:nvPr userDrawn="1"/>
        </p:nvPicPr>
        <p:blipFill rotWithShape="1">
          <a:blip r:embed="rId13" cstate="print"/>
          <a:srcRect l="8911" t="4160" r="34606"/>
          <a:stretch>
            <a:fillRect/>
          </a:stretch>
        </p:blipFill>
        <p:spPr bwMode="auto">
          <a:xfrm>
            <a:off x="4007503" y="2473135"/>
            <a:ext cx="206150" cy="461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2" descr="C:\Users\Thinkpad\Desktop\道德讲堂\-_0000s_0008_图层-9.png"/>
          <p:cNvPicPr>
            <a:picLocks noChangeAspect="1" noChangeArrowheads="1"/>
          </p:cNvPicPr>
          <p:nvPr userDrawn="1"/>
        </p:nvPicPr>
        <p:blipFill rotWithShape="1">
          <a:blip r:embed="rId14" cstate="print"/>
          <a:srcRect t="2461" r="15239" b="9767"/>
          <a:stretch>
            <a:fillRect/>
          </a:stretch>
        </p:blipFill>
        <p:spPr bwMode="auto">
          <a:xfrm>
            <a:off x="4188355" y="2348573"/>
            <a:ext cx="257007" cy="680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C:\Users\Thinkpad\Desktop\道德讲堂\-_0000s_0009_图层-10.png"/>
          <p:cNvPicPr>
            <a:picLocks noChangeAspect="1" noChangeArrowheads="1"/>
          </p:cNvPicPr>
          <p:nvPr userDrawn="1"/>
        </p:nvPicPr>
        <p:blipFill rotWithShape="1">
          <a:blip r:embed="rId15" cstate="print"/>
          <a:srcRect l="20494" r="33819" b="19317"/>
          <a:stretch>
            <a:fillRect/>
          </a:stretch>
        </p:blipFill>
        <p:spPr bwMode="auto">
          <a:xfrm>
            <a:off x="4080852" y="2585168"/>
            <a:ext cx="236007" cy="281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1" descr="C:\Users\Thinkpad\Desktop\道德讲堂\-_0000s_0007_图层-8.png"/>
          <p:cNvPicPr>
            <a:picLocks noChangeAspect="1" noChangeArrowheads="1"/>
          </p:cNvPicPr>
          <p:nvPr userDrawn="1"/>
        </p:nvPicPr>
        <p:blipFill rotWithShape="1">
          <a:blip r:embed="rId16" cstate="print"/>
          <a:srcRect l="13082" t="13475" b="32623"/>
          <a:stretch>
            <a:fillRect/>
          </a:stretch>
        </p:blipFill>
        <p:spPr bwMode="auto">
          <a:xfrm>
            <a:off x="4110579" y="2488703"/>
            <a:ext cx="229383" cy="142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C:\Users\Thinkpad\Desktop\道德讲堂\-_0000s_0010_图层-11.png"/>
          <p:cNvPicPr>
            <a:picLocks noChangeAspect="1" noChangeArrowheads="1"/>
          </p:cNvPicPr>
          <p:nvPr userDrawn="1"/>
        </p:nvPicPr>
        <p:blipFill rotWithShape="1">
          <a:blip r:embed="rId17" cstate="print"/>
          <a:srcRect l="36843" t="33649" r="8945" b="14572"/>
          <a:stretch>
            <a:fillRect/>
          </a:stretch>
        </p:blipFill>
        <p:spPr bwMode="auto">
          <a:xfrm>
            <a:off x="4165310" y="2760067"/>
            <a:ext cx="280053" cy="269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C:\Users\Thinkpad\Desktop\道德讲堂\-_0001s_0014_图层-27.png"/>
          <p:cNvPicPr>
            <a:picLocks noChangeAspect="1" noChangeArrowheads="1"/>
          </p:cNvPicPr>
          <p:nvPr userDrawn="1"/>
        </p:nvPicPr>
        <p:blipFill rotWithShape="1">
          <a:blip r:embed="rId18" cstate="print"/>
          <a:srcRect/>
          <a:stretch>
            <a:fillRect/>
          </a:stretch>
        </p:blipFill>
        <p:spPr bwMode="auto">
          <a:xfrm>
            <a:off x="5208176" y="2682199"/>
            <a:ext cx="257717" cy="521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3" descr="C:\Users\Thinkpad\Desktop\道德讲堂\-_0001s_0000_图层-12.png"/>
          <p:cNvPicPr>
            <a:picLocks noChangeAspect="1" noChangeArrowheads="1"/>
          </p:cNvPicPr>
          <p:nvPr userDrawn="1"/>
        </p:nvPicPr>
        <p:blipFill rotWithShape="1">
          <a:blip r:embed="rId19" cstate="print"/>
          <a:srcRect/>
          <a:stretch>
            <a:fillRect/>
          </a:stretch>
        </p:blipFill>
        <p:spPr bwMode="auto">
          <a:xfrm>
            <a:off x="4850977" y="1858466"/>
            <a:ext cx="483194" cy="741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C:\Users\Thinkpad\Desktop\道德讲堂\-_0001s_0001_图层-13.png"/>
          <p:cNvPicPr>
            <a:picLocks noChangeAspect="1" noChangeArrowheads="1"/>
          </p:cNvPicPr>
          <p:nvPr userDrawn="1"/>
        </p:nvPicPr>
        <p:blipFill rotWithShape="1">
          <a:blip r:embed="rId20" cstate="print"/>
          <a:srcRect/>
          <a:stretch>
            <a:fillRect/>
          </a:stretch>
        </p:blipFill>
        <p:spPr bwMode="auto">
          <a:xfrm>
            <a:off x="4850978" y="2370229"/>
            <a:ext cx="403015" cy="598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5" descr="C:\Users\Thinkpad\Desktop\道德讲堂\-_0001s_0002_图层-14.png"/>
          <p:cNvPicPr>
            <a:picLocks noChangeAspect="1" noChangeArrowheads="1"/>
          </p:cNvPicPr>
          <p:nvPr userDrawn="1"/>
        </p:nvPicPr>
        <p:blipFill rotWithShape="1">
          <a:blip r:embed="rId21" cstate="print"/>
          <a:srcRect/>
          <a:stretch>
            <a:fillRect/>
          </a:stretch>
        </p:blipFill>
        <p:spPr bwMode="auto">
          <a:xfrm>
            <a:off x="4850979" y="2643034"/>
            <a:ext cx="311383" cy="443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6" descr="C:\Users\Thinkpad\Desktop\道德讲堂\-_0001s_0003_图层-15.png"/>
          <p:cNvPicPr>
            <a:picLocks noChangeAspect="1" noChangeArrowheads="1"/>
          </p:cNvPicPr>
          <p:nvPr userDrawn="1"/>
        </p:nvPicPr>
        <p:blipFill rotWithShape="1">
          <a:blip r:embed="rId22" cstate="print"/>
          <a:srcRect/>
          <a:stretch>
            <a:fillRect/>
          </a:stretch>
        </p:blipFill>
        <p:spPr bwMode="auto">
          <a:xfrm>
            <a:off x="5334172" y="2088946"/>
            <a:ext cx="463888" cy="263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7" descr="C:\Users\Thinkpad\Desktop\道德讲堂\-_0001s_0004_图层-16.png"/>
          <p:cNvPicPr>
            <a:picLocks noChangeAspect="1" noChangeArrowheads="1"/>
          </p:cNvPicPr>
          <p:nvPr userDrawn="1"/>
        </p:nvPicPr>
        <p:blipFill rotWithShape="1">
          <a:blip r:embed="rId23" cstate="print"/>
          <a:srcRect/>
          <a:stretch>
            <a:fillRect/>
          </a:stretch>
        </p:blipFill>
        <p:spPr bwMode="auto">
          <a:xfrm>
            <a:off x="5162361" y="1858468"/>
            <a:ext cx="463888" cy="926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8" descr="C:\Users\Thinkpad\Desktop\道德讲堂\-_0001s_0005_图层-18.png"/>
          <p:cNvPicPr>
            <a:picLocks noChangeAspect="1" noChangeArrowheads="1"/>
          </p:cNvPicPr>
          <p:nvPr userDrawn="1"/>
        </p:nvPicPr>
        <p:blipFill rotWithShape="1">
          <a:blip r:embed="rId24" cstate="print"/>
          <a:srcRect l="13751" t="24110" b="23046"/>
          <a:stretch>
            <a:fillRect/>
          </a:stretch>
        </p:blipFill>
        <p:spPr bwMode="auto">
          <a:xfrm>
            <a:off x="5414500" y="2334796"/>
            <a:ext cx="503828" cy="153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0" descr="C:\Users\Thinkpad\Desktop\道德讲堂\-_0001s_0007_图层-20.png"/>
          <p:cNvPicPr>
            <a:picLocks noChangeAspect="1" noChangeArrowheads="1"/>
          </p:cNvPicPr>
          <p:nvPr userDrawn="1"/>
        </p:nvPicPr>
        <p:blipFill rotWithShape="1">
          <a:blip r:embed="rId25" cstate="print"/>
          <a:srcRect l="22826" t="22330" r="30434" b="26128"/>
          <a:stretch>
            <a:fillRect/>
          </a:stretch>
        </p:blipFill>
        <p:spPr bwMode="auto">
          <a:xfrm>
            <a:off x="5394306" y="2453116"/>
            <a:ext cx="123130" cy="191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1" descr="C:\Users\Thinkpad\Desktop\道德讲堂\-_0001s_0008_图层-21.png"/>
          <p:cNvPicPr>
            <a:picLocks noChangeAspect="1" noChangeArrowheads="1"/>
          </p:cNvPicPr>
          <p:nvPr userDrawn="1"/>
        </p:nvPicPr>
        <p:blipFill rotWithShape="1">
          <a:blip r:embed="rId26" cstate="print"/>
          <a:srcRect l="16592" t="14873" r="37489" b="13501"/>
          <a:stretch>
            <a:fillRect/>
          </a:stretch>
        </p:blipFill>
        <p:spPr bwMode="auto">
          <a:xfrm>
            <a:off x="5490467" y="2410199"/>
            <a:ext cx="147269" cy="278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2" descr="C:\Users\Thinkpad\Desktop\道德讲堂\-_0001s_0009_图层-22.png"/>
          <p:cNvPicPr>
            <a:picLocks noChangeAspect="1" noChangeArrowheads="1"/>
          </p:cNvPicPr>
          <p:nvPr userDrawn="1"/>
        </p:nvPicPr>
        <p:blipFill rotWithShape="1">
          <a:blip r:embed="rId27" cstate="print"/>
          <a:srcRect l="22222" t="39972" r="21876" b="14490"/>
          <a:stretch>
            <a:fillRect/>
          </a:stretch>
        </p:blipFill>
        <p:spPr bwMode="auto">
          <a:xfrm>
            <a:off x="5437258" y="2585167"/>
            <a:ext cx="259323" cy="118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3" descr="C:\Users\Thinkpad\Desktop\道德讲堂\-_0001s_0010_图层-23.png"/>
          <p:cNvPicPr>
            <a:picLocks noChangeAspect="1" noChangeArrowheads="1"/>
          </p:cNvPicPr>
          <p:nvPr userDrawn="1"/>
        </p:nvPicPr>
        <p:blipFill rotWithShape="1">
          <a:blip r:embed="rId28" cstate="print"/>
          <a:srcRect l="10617" t="10879" r="11784" b="6325"/>
          <a:stretch>
            <a:fillRect/>
          </a:stretch>
        </p:blipFill>
        <p:spPr bwMode="auto">
          <a:xfrm>
            <a:off x="5311755" y="2631059"/>
            <a:ext cx="422187" cy="233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4" descr="C:\Users\Thinkpad\Desktop\道德讲堂\-_0001s_0011_图层-24.png"/>
          <p:cNvPicPr>
            <a:picLocks noChangeAspect="1" noChangeArrowheads="1"/>
          </p:cNvPicPr>
          <p:nvPr userDrawn="1"/>
        </p:nvPicPr>
        <p:blipFill rotWithShape="1">
          <a:blip r:embed="rId29" cstate="print"/>
          <a:srcRect l="13343" t="17254" r="11225" b="18169"/>
          <a:stretch>
            <a:fillRect/>
          </a:stretch>
        </p:blipFill>
        <p:spPr bwMode="auto">
          <a:xfrm>
            <a:off x="5522848" y="3009188"/>
            <a:ext cx="483836" cy="151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15" descr="C:\Users\Thinkpad\Desktop\道德讲堂\-_0001s_0012_图层-25.png"/>
          <p:cNvPicPr>
            <a:picLocks noChangeAspect="1" noChangeArrowheads="1"/>
          </p:cNvPicPr>
          <p:nvPr userDrawn="1"/>
        </p:nvPicPr>
        <p:blipFill rotWithShape="1">
          <a:blip r:embed="rId30" cstate="print"/>
          <a:srcRect l="11283" t="15733" r="12828" b="22348"/>
          <a:stretch>
            <a:fillRect/>
          </a:stretch>
        </p:blipFill>
        <p:spPr bwMode="auto">
          <a:xfrm>
            <a:off x="5580760" y="2894639"/>
            <a:ext cx="425924" cy="227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6" descr="C:\Users\Thinkpad\Desktop\道德讲堂\-_0001s_0013_图层-26.png"/>
          <p:cNvPicPr>
            <a:picLocks noChangeAspect="1" noChangeArrowheads="1"/>
          </p:cNvPicPr>
          <p:nvPr userDrawn="1"/>
        </p:nvPicPr>
        <p:blipFill rotWithShape="1">
          <a:blip r:embed="rId31" cstate="print"/>
          <a:srcRect t="4276" b="-2"/>
          <a:stretch>
            <a:fillRect/>
          </a:stretch>
        </p:blipFill>
        <p:spPr bwMode="auto">
          <a:xfrm>
            <a:off x="5490468" y="2682199"/>
            <a:ext cx="668394" cy="286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19" descr="C:\Users\Thinkpad\Desktop\道德讲堂\-_0002s_0008_图层-36.png"/>
          <p:cNvPicPr>
            <a:picLocks noChangeAspect="1" noChangeArrowheads="1"/>
          </p:cNvPicPr>
          <p:nvPr userDrawn="1"/>
        </p:nvPicPr>
        <p:blipFill rotWithShape="1">
          <a:blip r:embed="rId32" cstate="print"/>
          <a:srcRect/>
          <a:stretch>
            <a:fillRect/>
          </a:stretch>
        </p:blipFill>
        <p:spPr bwMode="auto">
          <a:xfrm>
            <a:off x="7209002" y="1735640"/>
            <a:ext cx="239253" cy="1498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0" descr="C:\Users\Thinkpad\Desktop\道德讲堂\-_0002s_0000_图层-28.png"/>
          <p:cNvPicPr>
            <a:picLocks noChangeAspect="1" noChangeArrowheads="1"/>
          </p:cNvPicPr>
          <p:nvPr userDrawn="1"/>
        </p:nvPicPr>
        <p:blipFill rotWithShape="1">
          <a:blip r:embed="rId33" cstate="print"/>
          <a:srcRect/>
          <a:stretch>
            <a:fillRect/>
          </a:stretch>
        </p:blipFill>
        <p:spPr bwMode="auto">
          <a:xfrm>
            <a:off x="6416845" y="2010405"/>
            <a:ext cx="473152" cy="37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1" descr="C:\Users\Thinkpad\Desktop\道德讲堂\-_0002s_0001_图层-29.png"/>
          <p:cNvPicPr>
            <a:picLocks noChangeAspect="1" noChangeArrowheads="1"/>
          </p:cNvPicPr>
          <p:nvPr userDrawn="1"/>
        </p:nvPicPr>
        <p:blipFill rotWithShape="1">
          <a:blip r:embed="rId34" cstate="print"/>
          <a:srcRect/>
          <a:stretch>
            <a:fillRect/>
          </a:stretch>
        </p:blipFill>
        <p:spPr bwMode="auto">
          <a:xfrm>
            <a:off x="6217810" y="2404580"/>
            <a:ext cx="398069" cy="385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2" descr="C:\Users\Thinkpad\Desktop\道德讲堂\-_0002s_0002_图层-30.png"/>
          <p:cNvPicPr>
            <a:picLocks noChangeAspect="1" noChangeArrowheads="1"/>
          </p:cNvPicPr>
          <p:nvPr userDrawn="1"/>
        </p:nvPicPr>
        <p:blipFill rotWithShape="1">
          <a:blip r:embed="rId35" cstate="print"/>
          <a:srcRect/>
          <a:stretch>
            <a:fillRect/>
          </a:stretch>
        </p:blipFill>
        <p:spPr bwMode="auto">
          <a:xfrm>
            <a:off x="6458049" y="2386776"/>
            <a:ext cx="315664" cy="566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3" descr="C:\Users\Thinkpad\Desktop\道德讲堂\-_0002s_0003_图层-31.png"/>
          <p:cNvPicPr>
            <a:picLocks noChangeAspect="1" noChangeArrowheads="1"/>
          </p:cNvPicPr>
          <p:nvPr userDrawn="1"/>
        </p:nvPicPr>
        <p:blipFill rotWithShape="1">
          <a:blip r:embed="rId36" cstate="print"/>
          <a:srcRect/>
          <a:stretch>
            <a:fillRect/>
          </a:stretch>
        </p:blipFill>
        <p:spPr bwMode="auto">
          <a:xfrm>
            <a:off x="6458050" y="2228586"/>
            <a:ext cx="631326" cy="724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4" descr="C:\Users\Thinkpad\Desktop\道德讲堂\-_0002s_0004_图层-32.png"/>
          <p:cNvPicPr>
            <a:picLocks noChangeAspect="1" noChangeArrowheads="1"/>
          </p:cNvPicPr>
          <p:nvPr userDrawn="1"/>
        </p:nvPicPr>
        <p:blipFill rotWithShape="1">
          <a:blip r:embed="rId37" cstate="print"/>
          <a:srcRect/>
          <a:stretch>
            <a:fillRect/>
          </a:stretch>
        </p:blipFill>
        <p:spPr bwMode="auto">
          <a:xfrm>
            <a:off x="6935570" y="2124796"/>
            <a:ext cx="638008" cy="324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25" descr="C:\Users\Thinkpad\Desktop\道德讲堂\-_0002s_0005_图层-34.png"/>
          <p:cNvPicPr>
            <a:picLocks noChangeAspect="1" noChangeArrowheads="1"/>
          </p:cNvPicPr>
          <p:nvPr userDrawn="1"/>
        </p:nvPicPr>
        <p:blipFill rotWithShape="1">
          <a:blip r:embed="rId38" cstate="print"/>
          <a:srcRect/>
          <a:stretch>
            <a:fillRect/>
          </a:stretch>
        </p:blipFill>
        <p:spPr bwMode="auto">
          <a:xfrm>
            <a:off x="6844425" y="2386776"/>
            <a:ext cx="364576" cy="289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6" descr="C:\Users\Thinkpad\Desktop\道德讲堂\-_0002s_0006_图层-33.png"/>
          <p:cNvPicPr>
            <a:picLocks noChangeAspect="1" noChangeArrowheads="1"/>
          </p:cNvPicPr>
          <p:nvPr userDrawn="1"/>
        </p:nvPicPr>
        <p:blipFill rotWithShape="1">
          <a:blip r:embed="rId39" cstate="print"/>
          <a:srcRect/>
          <a:stretch>
            <a:fillRect/>
          </a:stretch>
        </p:blipFill>
        <p:spPr bwMode="auto">
          <a:xfrm>
            <a:off x="6844425" y="2404581"/>
            <a:ext cx="729153" cy="271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7" descr="C:\Users\Thinkpad\Desktop\道德讲堂\-_0002s_0007_图层-35.png"/>
          <p:cNvPicPr>
            <a:picLocks noChangeAspect="1" noChangeArrowheads="1"/>
          </p:cNvPicPr>
          <p:nvPr userDrawn="1"/>
        </p:nvPicPr>
        <p:blipFill rotWithShape="1">
          <a:blip r:embed="rId40" cstate="print"/>
          <a:srcRect/>
          <a:stretch>
            <a:fillRect/>
          </a:stretch>
        </p:blipFill>
        <p:spPr bwMode="auto">
          <a:xfrm>
            <a:off x="6935569" y="2108081"/>
            <a:ext cx="307611" cy="681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8" descr="C:\Users\Thinkpad\Desktop\道德讲堂\-_0003s_0011_图层-48.png"/>
          <p:cNvPicPr>
            <a:picLocks noChangeAspect="1" noChangeArrowheads="1"/>
          </p:cNvPicPr>
          <p:nvPr userDrawn="1"/>
        </p:nvPicPr>
        <p:blipFill rotWithShape="1">
          <a:blip r:embed="rId41" cstate="print"/>
          <a:srcRect l="69615" t="50912" r="21667" b="43017"/>
          <a:stretch>
            <a:fillRect/>
          </a:stretch>
        </p:blipFill>
        <p:spPr bwMode="auto">
          <a:xfrm>
            <a:off x="7946763" y="2922368"/>
            <a:ext cx="743268" cy="291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9" descr="C:\Users\Thinkpad\Desktop\道德讲堂\-_0003s_0000_图层-37.png"/>
          <p:cNvPicPr>
            <a:picLocks noChangeAspect="1" noChangeArrowheads="1"/>
          </p:cNvPicPr>
          <p:nvPr userDrawn="1"/>
        </p:nvPicPr>
        <p:blipFill rotWithShape="1">
          <a:blip r:embed="rId42" cstate="print"/>
          <a:srcRect l="71603" t="27190" r="24935" b="61956"/>
          <a:stretch>
            <a:fillRect/>
          </a:stretch>
        </p:blipFill>
        <p:spPr bwMode="auto">
          <a:xfrm>
            <a:off x="8116184" y="1783553"/>
            <a:ext cx="295122" cy="521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30" descr="C:\Users\Thinkpad\Desktop\道德讲堂\-_0003s_0001_图层-38.png"/>
          <p:cNvPicPr>
            <a:picLocks noChangeAspect="1" noChangeArrowheads="1"/>
          </p:cNvPicPr>
          <p:nvPr userDrawn="1"/>
        </p:nvPicPr>
        <p:blipFill rotWithShape="1">
          <a:blip r:embed="rId43" cstate="print"/>
          <a:srcRect l="69615" t="30022" r="26411" b="61956"/>
          <a:stretch>
            <a:fillRect/>
          </a:stretch>
        </p:blipFill>
        <p:spPr bwMode="auto">
          <a:xfrm>
            <a:off x="7946764" y="1919509"/>
            <a:ext cx="338841" cy="38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31" descr="C:\Users\Thinkpad\Desktop\道德讲堂\-_0003s_0002_图层-39.png"/>
          <p:cNvPicPr>
            <a:picLocks noChangeAspect="1" noChangeArrowheads="1"/>
          </p:cNvPicPr>
          <p:nvPr userDrawn="1"/>
        </p:nvPicPr>
        <p:blipFill rotWithShape="1">
          <a:blip r:embed="rId44" cstate="print"/>
          <a:srcRect l="70769" t="29608" r="23077" b="63255"/>
          <a:stretch>
            <a:fillRect/>
          </a:stretch>
        </p:blipFill>
        <p:spPr bwMode="auto">
          <a:xfrm>
            <a:off x="8045137" y="1899646"/>
            <a:ext cx="524658" cy="342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32" descr="C:\Users\Thinkpad\Desktop\道德讲堂\-_0003s_0003_图层-40.png"/>
          <p:cNvPicPr>
            <a:picLocks noChangeAspect="1" noChangeArrowheads="1"/>
          </p:cNvPicPr>
          <p:nvPr userDrawn="1"/>
        </p:nvPicPr>
        <p:blipFill rotWithShape="1">
          <a:blip r:embed="rId45" cstate="print"/>
          <a:srcRect l="73846" t="29134" r="21667" b="62874"/>
          <a:stretch>
            <a:fillRect/>
          </a:stretch>
        </p:blipFill>
        <p:spPr bwMode="auto">
          <a:xfrm>
            <a:off x="8307467" y="1876901"/>
            <a:ext cx="382564" cy="383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33" descr="C:\Users\Thinkpad\Desktop\道德讲堂\-_0003s_0004_图层-41.png"/>
          <p:cNvPicPr>
            <a:picLocks noChangeAspect="1" noChangeArrowheads="1"/>
          </p:cNvPicPr>
          <p:nvPr userDrawn="1"/>
        </p:nvPicPr>
        <p:blipFill rotWithShape="1">
          <a:blip r:embed="rId46" cstate="print"/>
          <a:srcRect l="66923" t="37126" r="30384" b="53810"/>
          <a:stretch>
            <a:fillRect/>
          </a:stretch>
        </p:blipFill>
        <p:spPr bwMode="auto">
          <a:xfrm>
            <a:off x="7717226" y="2260555"/>
            <a:ext cx="229538" cy="435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34" descr="C:\Users\Thinkpad\Desktop\道德讲堂\-_0003s_0005_图层-42.png"/>
          <p:cNvPicPr>
            <a:picLocks noChangeAspect="1" noChangeArrowheads="1"/>
          </p:cNvPicPr>
          <p:nvPr userDrawn="1"/>
        </p:nvPicPr>
        <p:blipFill rotWithShape="1">
          <a:blip r:embed="rId47" cstate="print"/>
          <a:srcRect l="69615" t="35562" r="19488" b="59207"/>
          <a:stretch>
            <a:fillRect/>
          </a:stretch>
        </p:blipFill>
        <p:spPr bwMode="auto">
          <a:xfrm>
            <a:off x="7946764" y="2185470"/>
            <a:ext cx="929083" cy="251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35" descr="C:\Users\Thinkpad\Desktop\道德讲堂\-_0003s_0006_图层-43.png"/>
          <p:cNvPicPr>
            <a:picLocks noChangeAspect="1" noChangeArrowheads="1"/>
          </p:cNvPicPr>
          <p:nvPr userDrawn="1"/>
        </p:nvPicPr>
        <p:blipFill rotWithShape="1">
          <a:blip r:embed="rId48" cstate="print"/>
          <a:srcRect l="74359" t="34891" r="19487" b="57114"/>
          <a:stretch>
            <a:fillRect/>
          </a:stretch>
        </p:blipFill>
        <p:spPr bwMode="auto">
          <a:xfrm>
            <a:off x="8351187" y="2153261"/>
            <a:ext cx="524658" cy="38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36" descr="C:\Users\Thinkpad\Desktop\道德讲堂\-_0003s_0007_图层-44.png"/>
          <p:cNvPicPr>
            <a:picLocks noChangeAspect="1" noChangeArrowheads="1"/>
          </p:cNvPicPr>
          <p:nvPr userDrawn="1"/>
        </p:nvPicPr>
        <p:blipFill rotWithShape="1">
          <a:blip r:embed="rId49" cstate="print"/>
          <a:srcRect l="70770" t="39031" r="25641" b="53810"/>
          <a:stretch>
            <a:fillRect/>
          </a:stretch>
        </p:blipFill>
        <p:spPr bwMode="auto">
          <a:xfrm>
            <a:off x="8045136" y="2352015"/>
            <a:ext cx="306051" cy="343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37" descr="C:\Users\Thinkpad\Desktop\道德讲堂\-_0003s_0008_图层-45.png"/>
          <p:cNvPicPr>
            <a:picLocks noChangeAspect="1" noChangeArrowheads="1"/>
          </p:cNvPicPr>
          <p:nvPr userDrawn="1"/>
        </p:nvPicPr>
        <p:blipFill rotWithShape="1">
          <a:blip r:embed="rId50" cstate="print"/>
          <a:srcRect l="71795" t="38150" r="23077" b="50919"/>
          <a:stretch>
            <a:fillRect/>
          </a:stretch>
        </p:blipFill>
        <p:spPr bwMode="auto">
          <a:xfrm>
            <a:off x="8132580" y="2309719"/>
            <a:ext cx="437216" cy="52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38" descr="C:\Users\Thinkpad\Desktop\道德讲堂\-_0003s_0009_图层-46.png"/>
          <p:cNvPicPr>
            <a:picLocks noChangeAspect="1" noChangeArrowheads="1"/>
          </p:cNvPicPr>
          <p:nvPr userDrawn="1"/>
        </p:nvPicPr>
        <p:blipFill rotWithShape="1">
          <a:blip r:embed="rId51" cstate="print"/>
          <a:srcRect l="70769" t="44906" r="23077" b="48083"/>
          <a:stretch>
            <a:fillRect/>
          </a:stretch>
        </p:blipFill>
        <p:spPr bwMode="auto">
          <a:xfrm>
            <a:off x="8045137" y="2634044"/>
            <a:ext cx="524658" cy="336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39" descr="C:\Users\Thinkpad\Desktop\道德讲堂\-_0003s_0010_图层-47.png"/>
          <p:cNvPicPr>
            <a:picLocks noChangeAspect="1" noChangeArrowheads="1"/>
          </p:cNvPicPr>
          <p:nvPr userDrawn="1"/>
        </p:nvPicPr>
        <p:blipFill rotWithShape="1">
          <a:blip r:embed="rId52" cstate="print"/>
          <a:srcRect l="71795" t="44354" r="24615" b="44322"/>
          <a:stretch>
            <a:fillRect/>
          </a:stretch>
        </p:blipFill>
        <p:spPr bwMode="auto">
          <a:xfrm>
            <a:off x="8132580" y="2607542"/>
            <a:ext cx="306051" cy="54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4" name="直接连接符 63"/>
          <p:cNvCxnSpPr/>
          <p:nvPr userDrawn="1"/>
        </p:nvCxnSpPr>
        <p:spPr>
          <a:xfrm>
            <a:off x="3505626" y="3310872"/>
            <a:ext cx="5364000" cy="0"/>
          </a:xfrm>
          <a:prstGeom prst="line">
            <a:avLst/>
          </a:prstGeom>
          <a:ln>
            <a:solidFill>
              <a:schemeClr val="tx1"/>
            </a:solidFill>
            <a:headEnd type="diamond" w="sm" len="sm"/>
            <a:tailEnd type="diamond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 userDrawn="1"/>
        </p:nvCxnSpPr>
        <p:spPr>
          <a:xfrm>
            <a:off x="3505626" y="3675664"/>
            <a:ext cx="5364000" cy="0"/>
          </a:xfrm>
          <a:prstGeom prst="line">
            <a:avLst/>
          </a:prstGeom>
          <a:ln>
            <a:solidFill>
              <a:schemeClr val="tx1"/>
            </a:solidFill>
            <a:headEnd type="diamond" w="sm" len="sm"/>
            <a:tailEnd type="diamond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6" name="Picture 5" descr="C:\Users\Thinkpad\Desktop\12345.png"/>
          <p:cNvPicPr>
            <a:picLocks noChangeAspect="1" noChangeArrowheads="1"/>
          </p:cNvPicPr>
          <p:nvPr userDrawn="1"/>
        </p:nvPicPr>
        <p:blipFill rotWithShape="1"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649" y="-46281"/>
            <a:ext cx="2401661" cy="1380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10" descr="F:\GIF\565.gif"/>
          <p:cNvPicPr>
            <a:picLocks noChangeAspect="1" noChangeArrowheads="1" noCrop="1"/>
          </p:cNvPicPr>
          <p:nvPr userDrawn="1"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099398" y="1552404"/>
            <a:ext cx="809985" cy="47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C:\Users\Thinkpad\Desktop\7777.png"/>
          <p:cNvPicPr>
            <a:picLocks noChangeAspect="1" noChangeArrowheads="1"/>
          </p:cNvPicPr>
          <p:nvPr userDrawn="1"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489089">
            <a:off x="9611698" y="30858"/>
            <a:ext cx="191982" cy="26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3" descr="C:\Users\Thinkpad\Desktop\32.png"/>
          <p:cNvPicPr>
            <a:picLocks noChangeAspect="1" noChangeArrowheads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918163">
            <a:off x="9196664" y="325912"/>
            <a:ext cx="180983" cy="99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4" descr="C:\Users\Thinkpad\Desktop\33.png"/>
          <p:cNvPicPr>
            <a:picLocks noChangeAspect="1" noChangeArrowheads="1"/>
          </p:cNvPicPr>
          <p:nvPr userDrawn="1"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4254" y="481013"/>
            <a:ext cx="100990" cy="159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5" descr="C:\Users\Thinkpad\Desktop\55.png"/>
          <p:cNvPicPr>
            <a:picLocks noChangeAspect="1" noChangeArrowheads="1"/>
          </p:cNvPicPr>
          <p:nvPr userDrawn="1"/>
        </p:nvPicPr>
        <p:blipFill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80517">
            <a:off x="9316916" y="535361"/>
            <a:ext cx="199108" cy="148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6" descr="C:\Users\Thinkpad\Desktop\54.png"/>
          <p:cNvPicPr>
            <a:picLocks noChangeAspect="1" noChangeArrowheads="1"/>
          </p:cNvPicPr>
          <p:nvPr userDrawn="1"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94191">
            <a:off x="9764374" y="474031"/>
            <a:ext cx="210480" cy="114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7" descr="C:\Users\Thinkpad\Desktop\555.png"/>
          <p:cNvPicPr>
            <a:picLocks noChangeAspect="1" noChangeArrowheads="1"/>
          </p:cNvPicPr>
          <p:nvPr userDrawn="1"/>
        </p:nvPicPr>
        <p:blipFill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3330" y="439462"/>
            <a:ext cx="112490" cy="125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3" descr="67"/>
          <p:cNvPicPr>
            <a:picLocks noChangeAspect="1" noChangeArrowheads="1"/>
          </p:cNvPicPr>
          <p:nvPr userDrawn="1"/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0187" y="2183392"/>
            <a:ext cx="2047779" cy="4627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广陵散">
            <a:hlinkClick r:id="" action="ppaction://media"/>
          </p:cNvPr>
          <p:cNvPicPr>
            <a:picLocks noChangeAspect="1"/>
          </p:cNvPicPr>
          <p:nvPr userDrawn="1">
            <a:audioFile r:link="rId62"/>
            <p:extLst>
              <p:ext uri="{DAA4B4D4-6D71-4841-9C94-3DE7FCFB9230}">
                <p14:media xmlns:p14="http://schemas.microsoft.com/office/powerpoint/2010/main" r:embed="rId63">
                  <p14:trim st="4640.000000"/>
                </p14:media>
              </p:ext>
            </p:extLst>
          </p:nvPr>
        </p:nvPicPr>
        <p:blipFill>
          <a:blip r:embed="rId64"/>
          <a:stretch>
            <a:fillRect/>
          </a:stretch>
        </p:blipFill>
        <p:spPr>
          <a:xfrm>
            <a:off x="0" y="-101056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1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1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1" fill="hold" nodeType="withEffect">
                                  <p:stCondLst>
                                    <p:cond delay="9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1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8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1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1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8" fill="hold" nodeType="withEffect">
                                  <p:stCondLst>
                                    <p:cond delay="11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1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8" fill="hold" nodeType="withEffect">
                                  <p:stCondLst>
                                    <p:cond delay="117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 0.02269 L -0.16198 -0.06505 C -0.19557 -0.0838 -0.24609 -0.10023 -0.29974 -0.10995 C -0.36042 -0.12153 -0.40924 -0.12338 -0.44414 -0.11759 L -0.60977 -0.08981 " pathEditMode="relative" rAng="360000" ptsTypes="AAAAA">
                                      <p:cBhvr>
                                        <p:cTn id="165" dur="26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195" y="-9444"/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2" presetClass="entr" presetSubtype="8" fill="hold" nodeType="withEffect">
                                  <p:stCondLst>
                                    <p:cond delay="1225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1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2" fill="hold" nodeType="withEffect">
                                  <p:stCondLst>
                                    <p:cond delay="12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6" dur="1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0" presetClass="path" presetSubtype="0" accel="50000" decel="50000" fill="hold" nodeType="withEffect">
                                  <p:stCondLst>
                                    <p:cond delay="16500"/>
                                  </p:stCondLst>
                                  <p:childTnLst>
                                    <p:animMotion origin="layout" path="M 3.33333E-6 0.00957 C -0.00365 0.02841 -0.00573 0.06022 -0.01164 0.07505 C -0.01337 0.08678 -0.01632 0.09543 -0.01945 0.10655 C -0.02188 0.12353 -0.02414 0.1399 -0.02726 0.15596 C -0.03004 0.17109 -0.03004 0.18376 -0.03629 0.19456 C -0.03837 0.20877 -0.0441 0.22205 -0.04792 0.23533 C -0.05295 0.25263 -0.05539 0.27054 -0.06354 0.28474 C -0.06667 0.30173 -0.07431 0.31439 -0.08039 0.32798 C -0.08959 0.34898 -0.09618 0.37647 -0.11025 0.38851 C -0.11754 0.40179 -0.11372 0.39839 -0.12049 0.40241 C -0.12622 0.416 -0.13525 0.42156 -0.14254 0.43391 C -0.14879 0.44503 -0.15539 0.45368 -0.16216 0.46294 C -0.1632 0.46479 -0.16459 0.46634 -0.16598 0.46757 C -0.16754 0.46943 -0.16962 0.47035 -0.17118 0.47221 C -0.17535 0.47838 -0.17813 0.48734 -0.18282 0.49259 C -0.18837 0.49938 -0.19375 0.50649 -0.19948 0.51297 C -0.20382 0.51791 -0.2066 0.52409 -0.21129 0.52656 C -0.21719 0.54169 -0.22639 0.55281 -0.23334 0.56671 C -0.24271 0.58647 -0.24931 0.61118 -0.26164 0.6257 C -0.26354 0.63002 -0.26615 0.63434 -0.26702 0.63928 C -0.26736 0.64175 -0.26736 0.64422 -0.26841 0.64608 C -0.27049 0.65133 -0.27344 0.65442 -0.27604 0.65936 C -0.27952 0.66584 -0.2816 0.67418 -0.28507 0.68036 C -0.28681 0.68901 -0.28837 0.69302 -0.29289 0.69827 C -0.30591 0.73224 -0.29184 0.69734 -0.30191 0.71834 C -0.31198 0.73965 -0.29809 0.71186 -0.30573 0.73193 C -0.30677 0.7344 -0.30851 0.73626 -0.30973 0.73842 C -0.31459 0.74985 -0.31823 0.76313 -0.32275 0.77517 C -0.32622 0.78413 -0.33143 0.79185 -0.33438 0.80204 C -0.33733 0.81223 -0.33889 0.82242 -0.3408 0.83354 C -0.34184 0.83817 -0.34254 0.84219 -0.34341 0.84682 C -0.34375 0.84929 -0.34479 0.85423 -0.34479 0.85454 C -0.34653 0.87894 -0.34445 0.86658 -0.35122 0.89006 C -0.35209 0.89314 -0.35382 0.89901 -0.35382 0.89932 C -0.35417 0.90303 -0.35417 0.90642 -0.35504 0.91044 C -0.35712 0.91816 -0.3658 0.94225 -0.36927 0.94904 C -0.37205 0.9617 -0.3783 0.97715 -0.3849 0.98487 C -0.38941 0.99629 -0.39184 1.00154 -0.39792 1.00957 C -0.40295 1.01668 -0.40573 1.01699 -0.40955 1.02502 C -0.41615 1.04015 -0.41702 1.0596 -0.42518 1.07288 C -0.42674 1.08215 -0.429 1.09111 -0.43282 1.0979 " pathEditMode="relative" rAng="0" ptsTypes="ffffffffffffffffffffffffffffffffffffffffA">
                                      <p:cBhvr>
                                        <p:cTn id="181" dur="5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49" y="54416"/>
                                    </p:animMotion>
                                  </p:childTnLst>
                                </p:cTn>
                              </p:par>
                              <p:par>
                                <p:cTn id="182" presetID="8" presetClass="emph" presetSubtype="0" fill="hold" nodeType="withEffect">
                                  <p:stCondLst>
                                    <p:cond delay="16500"/>
                                  </p:stCondLst>
                                  <p:childTnLst>
                                    <p:animRot by="21600000">
                                      <p:cBhvr>
                                        <p:cTn id="183" dur="6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4" presetID="0" presetClass="path" presetSubtype="0" accel="50000" decel="50000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Motion origin="layout" path="M 3.33333E-6 0.00957 C -0.00365 0.02841 -0.00573 0.06022 -0.01164 0.07505 C -0.01337 0.08678 -0.01632 0.09543 -0.01945 0.10655 C -0.02188 0.12353 -0.02414 0.1399 -0.02726 0.15596 C -0.03004 0.17109 -0.03004 0.18376 -0.03629 0.19456 C -0.03837 0.20877 -0.0441 0.22205 -0.04792 0.23533 C -0.05295 0.25263 -0.05539 0.27054 -0.06354 0.28474 C -0.06667 0.30173 -0.07431 0.31439 -0.08039 0.32798 C -0.08959 0.34898 -0.09618 0.37647 -0.11025 0.38851 C -0.11754 0.40179 -0.11372 0.39839 -0.12049 0.40241 C -0.12622 0.416 -0.13525 0.42156 -0.14254 0.43391 C -0.14879 0.44503 -0.15539 0.45368 -0.16216 0.46294 C -0.1632 0.46479 -0.16459 0.46634 -0.16598 0.46757 C -0.16754 0.46943 -0.16962 0.47035 -0.17118 0.47221 C -0.17535 0.47838 -0.17813 0.48734 -0.18282 0.49259 C -0.18837 0.49938 -0.19375 0.50649 -0.19948 0.51297 C -0.20382 0.51791 -0.2066 0.52409 -0.21129 0.52656 C -0.21719 0.54169 -0.22639 0.55281 -0.23334 0.56671 C -0.24271 0.58647 -0.24931 0.61118 -0.26164 0.6257 C -0.26354 0.63002 -0.26615 0.63434 -0.26702 0.63928 C -0.26736 0.64175 -0.26736 0.64422 -0.26841 0.64608 C -0.27049 0.65133 -0.27344 0.65442 -0.27604 0.65936 C -0.27952 0.66584 -0.2816 0.67418 -0.28507 0.68036 C -0.28681 0.68901 -0.28837 0.69302 -0.29289 0.69827 C -0.30591 0.73224 -0.29184 0.69734 -0.30191 0.71834 C -0.31198 0.73965 -0.29809 0.71186 -0.30573 0.73193 C -0.30677 0.7344 -0.30851 0.73626 -0.30973 0.73842 C -0.31459 0.74985 -0.31823 0.76313 -0.32275 0.77517 C -0.32622 0.78413 -0.33143 0.79185 -0.33438 0.80204 C -0.33733 0.81223 -0.33889 0.82242 -0.3408 0.83354 C -0.34184 0.83817 -0.34254 0.84219 -0.34341 0.84682 C -0.34375 0.84929 -0.34479 0.85423 -0.34479 0.85454 C -0.34653 0.87894 -0.34445 0.86658 -0.35122 0.89006 C -0.35209 0.89314 -0.35382 0.89901 -0.35382 0.89932 C -0.35417 0.90303 -0.35417 0.90642 -0.35504 0.91044 C -0.35712 0.91816 -0.3658 0.94225 -0.36927 0.94904 C -0.37205 0.9617 -0.3783 0.97715 -0.3849 0.98487 C -0.38941 0.99629 -0.39184 1.00154 -0.39792 1.00957 C -0.40295 1.01668 -0.40573 1.01699 -0.40955 1.02502 C -0.41615 1.04015 -0.41702 1.0596 -0.42518 1.07288 C -0.42674 1.08215 -0.429 1.09111 -0.43282 1.0979 " pathEditMode="relative" rAng="0" ptsTypes="ffffffffffffffffffffffffffffffffffffffffA">
                                      <p:cBhvr>
                                        <p:cTn id="185" dur="5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49" y="54416"/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8" presetClass="emph" presetSubtype="0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Rot by="21600000">
                                      <p:cBhvr>
                                        <p:cTn id="187" dur="6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8" presetID="0" presetClass="path" presetSubtype="0" accel="50000" decel="50000" fill="hold" nodeType="withEffect">
                                  <p:stCondLst>
                                    <p:cond delay="17750"/>
                                  </p:stCondLst>
                                  <p:childTnLst>
                                    <p:animMotion origin="layout" path="M -0.00039 0.00023 C -0.00977 0.01134 0.00169 -0.00301 -0.00847 0.01458 C -0.01967 0.03356 -0.02409 0.03819 -0.03282 0.06111 C -0.03646 0.07014 -0.04024 0.07662 -0.04388 0.08518 C -0.04584 0.08958 -0.04935 0.09907 -0.04935 0.09954 C -0.05144 0.11296 -0.05678 0.12014 -0.06029 0.13217 C -0.06342 0.14329 -0.0655 0.15185 -0.0698 0.16273 C -0.08164 0.19236 -0.06784 0.15717 -0.07657 0.1794 C -0.07761 0.18194 -0.0793 0.18657 -0.0793 0.1868 C -0.08138 0.20162 -0.0892 0.2118 -0.09284 0.22662 C -0.09493 0.23495 -0.10118 0.25023 -0.10118 0.25046 C -0.10313 0.25995 -0.10664 0.2669 -0.10938 0.27639 C -0.11602 0.2993 -0.11888 0.32801 -0.12709 0.3493 C -0.12982 0.3743 -0.13659 0.39745 -0.1392 0.42245 C -0.14102 0.44167 -0.14258 0.46319 -0.14597 0.48171 C -0.14701 0.5044 -0.14831 0.52847 -0.153 0.55 C -0.15717 0.59305 -0.1573 0.63773 -0.16394 0.68009 C -0.16602 0.69375 -0.1681 0.70671 -0.17071 0.71991 C -0.17175 0.72454 -0.1724 0.7294 -0.17344 0.73403 C -0.17383 0.73657 -0.17461 0.7412 -0.17461 0.74143 C -0.17657 0.76921 -0.18034 0.79467 -0.18555 0.82153 C -0.1875 0.83102 -0.19154 0.84213 -0.19375 0.85231 C -0.20053 0.88241 -0.20678 0.91481 -0.21706 0.94167 C -0.21941 0.95856 -0.22513 0.9713 -0.2293 0.9868 C -0.23112 0.99329 -0.2323 1 -0.23477 1.00555 C -0.23646 1.01018 -0.24011 1.01967 -0.24011 1.02014 C -0.24284 1.03819 -0.24779 1.05532 -0.25105 1.07407 C -0.25378 1.09074 -0.25365 1.08287 -0.25365 1.09074 " pathEditMode="relative" rAng="0" ptsTypes="AAAAAAAAAAAAAAAAAAAAAAAAAAAA">
                                      <p:cBhvr>
                                        <p:cTn id="189" dur="5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69" y="54514"/>
                                    </p:animMotion>
                                  </p:childTnLst>
                                </p:cTn>
                              </p:par>
                              <p:par>
                                <p:cTn id="190" presetID="8" presetClass="emph" presetSubtype="0" fill="hold" nodeType="withEffect">
                                  <p:stCondLst>
                                    <p:cond delay="17750"/>
                                  </p:stCondLst>
                                  <p:childTnLst>
                                    <p:animRot by="21600000">
                                      <p:cBhvr>
                                        <p:cTn id="191" dur="6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2" presetID="0" presetClass="path" presetSubtype="0" accel="50000" decel="50000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Motion origin="layout" path="M 1.25E-6 3.7037E-7 C -0.00729 0.01597 -0.01498 0.03079 -0.02136 0.04815 C -0.02279 0.05116 -0.02175 0.05579 -0.02279 0.05926 C -0.02513 0.06898 -0.03815 0.08241 -0.04271 0.08889 C -0.04753 0.09583 -0.05117 0.10556 -0.05677 0.10903 C -0.06133 0.12106 -0.06758 0.13218 -0.07435 0.14051 C -0.08294 0.16551 -0.09479 0.18657 -0.10456 0.21134 C -0.11185 0.22986 -0.11563 0.25417 -0.12461 0.2706 C -0.12748 0.28588 -0.12357 0.26713 -0.12969 0.28634 C -0.13425 0.30116 -0.12617 0.28403 -0.13333 0.30208 C -0.13646 0.30972 -0.13867 0.31343 -0.14102 0.32245 C -0.14167 0.32593 -0.14232 0.32893 -0.14336 0.33194 C -0.14492 0.33657 -0.14857 0.3456 -0.14857 0.34583 C -0.15013 0.35417 -0.15326 0.36157 -0.15482 0.37037 C -0.15794 0.38704 -0.16185 0.40463 -0.16615 0.42037 C -0.17292 0.47153 -0.18125 0.53518 -0.19753 0.5794 C -0.20143 0.59028 -0.20417 0.60463 -0.20899 0.61366 C -0.21198 0.63009 -0.20781 0.61065 -0.21406 0.62731 C -0.21471 0.6294 -0.21458 0.63218 -0.21524 0.63403 C -0.21836 0.64306 -0.22344 0.65347 -0.22774 0.66111 C -0.23021 0.67407 -0.23763 0.68588 -0.24284 0.6956 C -0.24675 0.70255 -0.24792 0.70625 -0.25313 0.70949 C -0.2655 0.72431 -0.27604 0.74213 -0.28815 0.75694 C -0.30156 0.77292 -0.31654 0.78588 -0.32969 0.80231 C -0.33229 0.80579 -0.33581 0.8044 -0.33854 0.80694 C -0.34649 0.81505 -0.35326 0.82546 -0.3625 0.82963 C -0.37044 0.83935 -0.38086 0.84213 -0.38893 0.85231 C -0.39024 0.85417 -0.39115 0.85764 -0.39258 0.85926 C -0.39531 0.86227 -0.39883 0.86296 -0.40143 0.86597 C -0.40534 0.86991 -0.40846 0.87685 -0.41289 0.87963 C -0.41875 0.88287 -0.43425 0.90023 -0.43919 0.90926 C -0.45052 0.92963 -0.46159 0.95023 -0.47201 0.97292 C -0.478 0.98518 -0.48229 1.00741 -0.48958 1.01597 C -0.49284 1.02801 -0.49596 1.04074 -0.49961 1.05208 C -0.50104 1.05718 -0.50365 1.06088 -0.50456 1.06574 C -0.50664 1.07639 -0.50925 1.08565 -0.51354 1.09329 C -0.51511 1.10255 -0.51732 1.10694 -0.52096 1.11366 C -0.5224 1.12037 -0.52357 1.12731 -0.52487 1.13403 C -0.52539 1.13681 -0.52721 1.1412 -0.52721 1.14143 " pathEditMode="relative" rAng="0" ptsTypes="AAAAAAAAAAAAAAAAAAAAAAAAAAAAAAAAAAAAAAA">
                                      <p:cBhvr>
                                        <p:cTn id="193" dur="5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367" y="57060"/>
                                    </p:animMotion>
                                  </p:childTnLst>
                                </p:cTn>
                              </p:par>
                              <p:par>
                                <p:cTn id="194" presetID="8" presetClass="emph" presetSubtype="0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Rot by="21600000">
                                      <p:cBhvr>
                                        <p:cTn id="195" dur="6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6" presetID="0" presetClass="path" presetSubtype="0" accel="50000" decel="50000" fill="hold" nodeType="withEffect">
                                  <p:stCondLst>
                                    <p:cond delay="18750"/>
                                  </p:stCondLst>
                                  <p:childTnLst>
                                    <p:animMotion origin="layout" path="M 1.66667E-6 2.77949E-6 C -0.00729 0.01606 -0.01493 0.03088 -0.02136 0.04818 C -0.02274 0.05126 -0.0217 0.0559 -0.02274 0.05929 C -0.02518 0.06887 -0.0382 0.08246 -0.04271 0.08894 C -0.04757 0.09574 -0.05122 0.10562 -0.05677 0.10902 C -0.06129 0.12106 -0.06754 0.13218 -0.07431 0.14052 C -0.08299 0.16553 -0.09479 0.18653 -0.10452 0.21124 C -0.11181 0.22977 -0.11563 0.25417 -0.12465 0.27053 C -0.12743 0.28598 -0.12361 0.26714 -0.12969 0.28629 C -0.1342 0.30111 -0.12622 0.28412 -0.13333 0.30204 C -0.13646 0.30976 -0.13872 0.31346 -0.14097 0.32242 C -0.14167 0.32582 -0.14236 0.3289 -0.1434 0.33199 C -0.14497 0.33662 -0.14861 0.34558 -0.14861 0.34589 C -0.15018 0.35423 -0.1533 0.36164 -0.15486 0.37029 C -0.15799 0.38696 -0.16181 0.40457 -0.16615 0.42032 C -0.17292 0.47158 -0.18125 0.5352 -0.19757 0.57937 C -0.20139 0.59018 -0.20417 0.60469 -0.20903 0.61365 C -0.21198 0.63002 -0.20781 0.61056 -0.21406 0.62724 C -0.21476 0.6294 -0.21458 0.63218 -0.21528 0.63403 C -0.2184 0.64299 -0.22344 0.65349 -0.22778 0.66121 C -0.23021 0.67418 -0.23768 0.68591 -0.24288 0.69549 C -0.2467 0.70259 -0.24792 0.7063 -0.25313 0.70939 C -0.26545 0.72421 -0.27604 0.74212 -0.2882 0.75695 C -0.30156 0.77301 -0.31649 0.78598 -0.32969 0.80234 C -0.33229 0.80574 -0.33577 0.80451 -0.33854 0.80698 C -0.34653 0.81501 -0.3533 0.82551 -0.3625 0.82952 C -0.37049 0.8394 -0.3809 0.84218 -0.38889 0.85238 C -0.39028 0.85423 -0.39115 0.85763 -0.39254 0.85917 C -0.39531 0.86226 -0.39879 0.86288 -0.40139 0.86596 C -0.40538 0.86998 -0.40851 0.87677 -0.41285 0.87955 C -0.41875 0.88295 -0.4342 0.90024 -0.43924 0.9092 C -0.45052 0.92958 -0.46163 0.95028 -0.47205 0.97282 C -0.47795 0.98517 -0.48229 1.00741 -0.48958 1.01606 C -0.49288 1.0281 -0.49601 1.04076 -0.49965 1.05219 C -0.50104 1.05713 -0.50365 1.06084 -0.50452 1.06578 C -0.5066 1.07628 -0.5092 1.08554 -0.51354 1.09326 C -0.51511 1.10253 -0.51736 1.10685 -0.52101 1.11365 C -0.5224 1.12044 -0.52361 1.12724 -0.52483 1.13403 C -0.52535 1.13681 -0.52726 1.14113 -0.52726 1.14144 " pathEditMode="relative" rAng="0" ptsTypes="ffffffffffffffffffffffffffffffffffffffA">
                                      <p:cBhvr>
                                        <p:cTn id="197" dur="5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372" y="57041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8" presetClass="emph" presetSubtype="0" fill="hold" nodeType="withEffect">
                                  <p:stCondLst>
                                    <p:cond delay="18750"/>
                                  </p:stCondLst>
                                  <p:childTnLst>
                                    <p:animRot by="21600000">
                                      <p:cBhvr>
                                        <p:cTn id="199" dur="6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0" presetID="0" presetClass="path" presetSubtype="0" accel="50000" decel="50000" fill="hold" nodeType="withEffect">
                                  <p:stCondLst>
                                    <p:cond delay="18500"/>
                                  </p:stCondLst>
                                  <p:childTnLst>
                                    <p:animMotion origin="layout" path="M -2.08333E-6 -2.96296E-6 C -0.00729 0.0044 -0.01198 0.00949 -0.01836 0.0176 C -0.02304 0.02292 -0.02956 0.02616 -0.03424 0.03241 C -0.03554 0.03426 -0.03633 0.03727 -0.03789 0.03866 C -0.04388 0.04514 -0.05117 0.04769 -0.05729 0.05394 C -0.06263 0.05973 -0.06627 0.06574 -0.072 0.06922 C -0.07552 0.0757 -0.08229 0.08218 -0.08659 0.08681 C -0.08906 0.08959 -0.09388 0.09537 -0.09388 0.0956 C -0.09479 0.09769 -0.09531 0.1 -0.09635 0.10185 C -0.09857 0.10533 -0.10195 0.10648 -0.10364 0.11065 C -0.10833 0.1213 -0.11315 0.12871 -0.11966 0.13658 C -0.12239 0.15162 -0.13034 0.16459 -0.13659 0.1757 C -0.13789 0.17755 -0.13815 0.18172 -0.13906 0.18449 C -0.14258 0.19491 -0.14896 0.21065 -0.15364 0.21898 C -0.15534 0.22848 -0.15768 0.23496 -0.16107 0.24283 C -0.16445 0.26065 -0.15976 0.23866 -0.16471 0.25394 C -0.16732 0.26181 -0.16875 0.26968 -0.172 0.27732 C -0.17591 0.29769 -0.16966 0.26806 -0.17695 0.29028 C -0.17773 0.29306 -0.17747 0.29607 -0.17812 0.29931 C -0.17982 0.30672 -0.18346 0.31343 -0.18541 0.32084 C -0.19427 0.35602 -0.18268 0.31389 -0.18906 0.34491 C -0.18958 0.34723 -0.19075 0.34908 -0.19153 0.35116 C -0.19362 0.3588 -0.1944 0.36713 -0.19635 0.375 C -0.2 0.39005 -0.20091 0.40695 -0.20612 0.4206 C -0.20846 0.4382 -0.21315 0.45255 -0.21719 0.46852 C -0.22148 0.48588 -0.22331 0.50926 -0.2306 0.52292 C -0.2319 0.5331 -0.23372 0.53704 -0.23789 0.54375 C -0.2401 0.55648 -0.24492 0.56528 -0.24752 0.57639 C -0.25143 0.59306 -0.25729 0.60834 -0.26354 0.62223 C -0.26966 0.63611 -0.27357 0.65139 -0.2806 0.6632 C -0.28229 0.67269 -0.28789 0.67894 -0.29153 0.68704 C -0.29492 0.69445 -0.29531 0.70162 -0.3 0.70718 C -0.30781 0.72778 -0.31784 0.74607 -0.32695 0.76551 C -0.33281 0.77824 -0.33737 0.79306 -0.34388 0.80486 C -0.34531 0.81204 -0.35 0.82385 -0.35 0.82408 C -0.35039 0.82709 -0.35052 0.82963 -0.35117 0.83287 C -0.3526 0.8375 -0.35521 0.84098 -0.35612 0.84537 C -0.3582 0.85672 -0.36041 0.8676 -0.36237 0.87871 C -0.36367 0.89954 -0.36771 0.91852 -0.36966 0.93912 C -0.37122 0.95486 -0.37096 0.96389 -0.372 0.98056 C -0.37239 0.98704 -0.37435 0.99329 -0.37448 1 C -0.37487 1.02685 -0.37448 1.05348 -0.37448 1.08033 " pathEditMode="relative" rAng="0" ptsTypes="AAAAAAAAAAAAAAAAAAAAAAAAAAAAAAAAAAAAAAAAAA">
                                      <p:cBhvr>
                                        <p:cTn id="201" dur="5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37" y="54005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8" presetClass="emph" presetSubtype="0" fill="hold" nodeType="withEffect">
                                  <p:stCondLst>
                                    <p:cond delay="18500"/>
                                  </p:stCondLst>
                                  <p:childTnLst>
                                    <p:animRot by="21600000">
                                      <p:cBhvr>
                                        <p:cTn id="203" dur="6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0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5"/>
                </p:tgtEl>
              </p:cMediaNode>
            </p:audio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3B49D-33C9-4993-91F6-C178FD57AE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2477-3830-495C-B304-8FC9C9A7C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3B49D-33C9-4993-91F6-C178FD57AE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2477-3830-495C-B304-8FC9C9A7C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143340" y="95000"/>
            <a:ext cx="4297425" cy="982485"/>
            <a:chOff x="360058" y="334939"/>
            <a:chExt cx="2141637" cy="335414"/>
          </a:xfrm>
        </p:grpSpPr>
        <p:pic>
          <p:nvPicPr>
            <p:cNvPr id="12" name="Picture 4" descr="C:\Users\Thinkpad\Desktop\245.pn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58" y="334939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矩形 12"/>
            <p:cNvSpPr/>
            <p:nvPr userDrawn="1"/>
          </p:nvSpPr>
          <p:spPr>
            <a:xfrm>
              <a:off x="471003" y="414288"/>
              <a:ext cx="772659" cy="1716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665" dirty="0" smtClean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道德讲堂</a:t>
              </a:r>
              <a:endParaRPr lang="zh-CN" altLang="en-US" sz="2665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143340" y="95000"/>
            <a:ext cx="4297425" cy="982485"/>
            <a:chOff x="360058" y="334939"/>
            <a:chExt cx="2141637" cy="335414"/>
          </a:xfrm>
        </p:grpSpPr>
        <p:pic>
          <p:nvPicPr>
            <p:cNvPr id="12" name="Picture 4" descr="C:\Users\Thinkpad\Desktop\245.pn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58" y="334939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矩形 12"/>
            <p:cNvSpPr/>
            <p:nvPr userDrawn="1"/>
          </p:nvSpPr>
          <p:spPr>
            <a:xfrm>
              <a:off x="471003" y="414288"/>
              <a:ext cx="772659" cy="1716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665" dirty="0" smtClean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道德讲堂</a:t>
              </a:r>
              <a:endParaRPr lang="zh-CN" altLang="en-US" sz="2665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143340" y="95000"/>
            <a:ext cx="4297425" cy="982485"/>
            <a:chOff x="360058" y="334939"/>
            <a:chExt cx="2141637" cy="335414"/>
          </a:xfrm>
        </p:grpSpPr>
        <p:pic>
          <p:nvPicPr>
            <p:cNvPr id="12" name="Picture 4" descr="C:\Users\Thinkpad\Desktop\245.pn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58" y="334939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矩形 12"/>
            <p:cNvSpPr/>
            <p:nvPr userDrawn="1"/>
          </p:nvSpPr>
          <p:spPr>
            <a:xfrm>
              <a:off x="471003" y="414288"/>
              <a:ext cx="772659" cy="1716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665" dirty="0" smtClean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道德讲堂</a:t>
              </a:r>
              <a:endParaRPr lang="zh-CN" altLang="en-US" sz="2665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143340" y="95000"/>
            <a:ext cx="4297425" cy="982485"/>
            <a:chOff x="360058" y="334939"/>
            <a:chExt cx="2141637" cy="335414"/>
          </a:xfrm>
        </p:grpSpPr>
        <p:pic>
          <p:nvPicPr>
            <p:cNvPr id="12" name="Picture 4" descr="C:\Users\Thinkpad\Desktop\245.pn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58" y="334939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矩形 12"/>
            <p:cNvSpPr/>
            <p:nvPr userDrawn="1"/>
          </p:nvSpPr>
          <p:spPr>
            <a:xfrm>
              <a:off x="471003" y="414288"/>
              <a:ext cx="772659" cy="1716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665" dirty="0" smtClean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道德讲堂</a:t>
              </a:r>
              <a:endParaRPr lang="zh-CN" altLang="en-US" sz="2665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 userDrawn="1"/>
        </p:nvSpPr>
        <p:spPr>
          <a:xfrm>
            <a:off x="3575949" y="2663230"/>
            <a:ext cx="5109091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800" dirty="0" smtClean="0">
                <a:gradFill>
                  <a:gsLst>
                    <a:gs pos="26000">
                      <a:schemeClr val="tx1">
                        <a:lumMod val="95000"/>
                        <a:lumOff val="5000"/>
                      </a:schemeClr>
                    </a:gs>
                    <a:gs pos="86000">
                      <a:srgbClr val="FF0000"/>
                    </a:gs>
                  </a:gsLst>
                  <a:lin ang="13500000" scaled="1"/>
                </a:gradFill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唱歌曲</a:t>
            </a:r>
            <a:endParaRPr lang="zh-CN" altLang="en-US" sz="12800" dirty="0">
              <a:gradFill>
                <a:gsLst>
                  <a:gs pos="26000">
                    <a:schemeClr val="tx1">
                      <a:lumMod val="95000"/>
                      <a:lumOff val="5000"/>
                    </a:schemeClr>
                  </a:gs>
                  <a:gs pos="86000">
                    <a:srgbClr val="FF0000"/>
                  </a:gs>
                </a:gsLst>
                <a:lin ang="13500000" scaled="1"/>
              </a:gradFill>
              <a:latin typeface="方正字迹-吕建德字体" panose="02010600010101010101" pitchFamily="2" charset="-122"/>
              <a:ea typeface="方正字迹-吕建德字体" panose="02010600010101010101" pitchFamily="2" charset="-122"/>
            </a:endParaRPr>
          </a:p>
        </p:txBody>
      </p:sp>
      <p:grpSp>
        <p:nvGrpSpPr>
          <p:cNvPr id="47" name="组合 46"/>
          <p:cNvGrpSpPr/>
          <p:nvPr userDrawn="1"/>
        </p:nvGrpSpPr>
        <p:grpSpPr>
          <a:xfrm>
            <a:off x="3575949" y="1567700"/>
            <a:ext cx="7851962" cy="1584113"/>
            <a:chOff x="317500" y="190500"/>
            <a:chExt cx="3568700" cy="685800"/>
          </a:xfrm>
        </p:grpSpPr>
        <p:pic>
          <p:nvPicPr>
            <p:cNvPr id="48" name="Picture 4" descr="C:\Users\Thinkpad\Desktop\245.pn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500" y="190500"/>
              <a:ext cx="3568700" cy="685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" name="矩形 48"/>
            <p:cNvSpPr/>
            <p:nvPr userDrawn="1"/>
          </p:nvSpPr>
          <p:spPr>
            <a:xfrm>
              <a:off x="576322" y="364111"/>
              <a:ext cx="1215171" cy="3671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735" dirty="0" smtClean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第一部分</a:t>
              </a:r>
              <a:endParaRPr lang="zh-CN" altLang="en-US" sz="3735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  <p:pic>
        <p:nvPicPr>
          <p:cNvPr id="43" name="Picture 272" descr="28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9569" y="301632"/>
            <a:ext cx="3552361" cy="271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C:\Users\Thinkpad\Desktop\图片1.png"/>
          <p:cNvPicPr>
            <a:picLocks noChangeAspect="1" noChangeArrowheads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7589" y="4972180"/>
            <a:ext cx="1580756" cy="510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85185E-6 L 0.38763 1.85185E-6 " pathEditMode="relative" rAng="0" ptsTypes="AA">
                                      <p:cBhvr>
                                        <p:cTn id="10" dur="3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75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Users\Thinkpad\Desktop\b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60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 userDrawn="1"/>
        </p:nvGrpSpPr>
        <p:grpSpPr>
          <a:xfrm>
            <a:off x="143340" y="95000"/>
            <a:ext cx="4297425" cy="982485"/>
            <a:chOff x="360058" y="334939"/>
            <a:chExt cx="2141637" cy="335414"/>
          </a:xfrm>
        </p:grpSpPr>
        <p:pic>
          <p:nvPicPr>
            <p:cNvPr id="12" name="Picture 4" descr="C:\Users\Thinkpad\Desktop\245.png"/>
            <p:cNvPicPr>
              <a:picLocks noChangeAspect="1" noChangeArrowheads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58" y="334939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矩形 12"/>
            <p:cNvSpPr/>
            <p:nvPr userDrawn="1"/>
          </p:nvSpPr>
          <p:spPr>
            <a:xfrm>
              <a:off x="471003" y="414288"/>
              <a:ext cx="772659" cy="1716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665" dirty="0" smtClean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道德讲堂</a:t>
              </a:r>
              <a:endParaRPr lang="zh-CN" altLang="en-US" sz="2665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3B49D-33C9-4993-91F6-C178FD57AE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2477-3830-495C-B304-8FC9C9A7C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3452552" y="3018746"/>
            <a:ext cx="5109091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800" dirty="0" smtClean="0">
                <a:gradFill>
                  <a:gsLst>
                    <a:gs pos="26000">
                      <a:schemeClr val="tx1">
                        <a:lumMod val="95000"/>
                        <a:lumOff val="5000"/>
                      </a:schemeClr>
                    </a:gs>
                    <a:gs pos="86000">
                      <a:srgbClr val="FF0000"/>
                    </a:gs>
                  </a:gsLst>
                  <a:lin ang="13500000" scaled="1"/>
                </a:gradFill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学模范</a:t>
            </a:r>
            <a:endParaRPr lang="zh-CN" altLang="en-US" sz="12800" dirty="0">
              <a:gradFill>
                <a:gsLst>
                  <a:gs pos="26000">
                    <a:schemeClr val="tx1">
                      <a:lumMod val="95000"/>
                      <a:lumOff val="5000"/>
                    </a:schemeClr>
                  </a:gs>
                  <a:gs pos="86000">
                    <a:srgbClr val="FF0000"/>
                  </a:gs>
                </a:gsLst>
                <a:lin ang="13500000" scaled="1"/>
              </a:gradFill>
              <a:latin typeface="方正字迹-吕建德字体" panose="02010600010101010101" pitchFamily="2" charset="-122"/>
              <a:ea typeface="方正字迹-吕建德字体" panose="02010600010101010101" pitchFamily="2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3300152" y="1612900"/>
            <a:ext cx="7789012" cy="1571413"/>
            <a:chOff x="317500" y="190500"/>
            <a:chExt cx="3568700" cy="685800"/>
          </a:xfrm>
        </p:grpSpPr>
        <p:pic>
          <p:nvPicPr>
            <p:cNvPr id="14" name="Picture 4" descr="C:\Users\Thinkpad\Desktop\245.pn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500" y="190500"/>
              <a:ext cx="3568700" cy="685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矩形 14"/>
            <p:cNvSpPr/>
            <p:nvPr userDrawn="1"/>
          </p:nvSpPr>
          <p:spPr>
            <a:xfrm>
              <a:off x="576322" y="364111"/>
              <a:ext cx="1215171" cy="3671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735" dirty="0" smtClean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第二部分</a:t>
              </a:r>
              <a:endParaRPr lang="zh-CN" altLang="en-US" sz="3735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  <p:pic>
        <p:nvPicPr>
          <p:cNvPr id="17" name="Picture 2" descr="C:\Users\Thinkpad\Desktop\图片1.png"/>
          <p:cNvPicPr>
            <a:picLocks noChangeAspect="1" noChangeArrowheads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1989" y="5035680"/>
            <a:ext cx="1580756" cy="510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72" descr="28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7439" y="858662"/>
            <a:ext cx="2608956" cy="199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L 0.38763 -1.85185E-6 " pathEditMode="relative" rAng="0" ptsTypes="AA">
                                      <p:cBhvr>
                                        <p:cTn id="10" dur="3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75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143340" y="95000"/>
            <a:ext cx="4297425" cy="982485"/>
            <a:chOff x="360058" y="334939"/>
            <a:chExt cx="2141637" cy="335414"/>
          </a:xfrm>
        </p:grpSpPr>
        <p:pic>
          <p:nvPicPr>
            <p:cNvPr id="12" name="Picture 4" descr="C:\Users\Thinkpad\Desktop\245.pn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58" y="334939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矩形 12"/>
            <p:cNvSpPr/>
            <p:nvPr userDrawn="1"/>
          </p:nvSpPr>
          <p:spPr>
            <a:xfrm>
              <a:off x="471003" y="414288"/>
              <a:ext cx="772659" cy="1716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665" dirty="0" smtClean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道德讲堂</a:t>
              </a:r>
              <a:endParaRPr lang="zh-CN" altLang="en-US" sz="2665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143340" y="95000"/>
            <a:ext cx="4297425" cy="982485"/>
            <a:chOff x="360058" y="334939"/>
            <a:chExt cx="2141637" cy="335414"/>
          </a:xfrm>
        </p:grpSpPr>
        <p:pic>
          <p:nvPicPr>
            <p:cNvPr id="12" name="Picture 4" descr="C:\Users\Thinkpad\Desktop\245.pn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58" y="334939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矩形 12"/>
            <p:cNvSpPr/>
            <p:nvPr userDrawn="1"/>
          </p:nvSpPr>
          <p:spPr>
            <a:xfrm>
              <a:off x="471003" y="414288"/>
              <a:ext cx="772659" cy="1716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665" dirty="0" smtClean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道德讲堂</a:t>
              </a:r>
              <a:endParaRPr lang="zh-CN" altLang="en-US" sz="2665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143340" y="95000"/>
            <a:ext cx="4297425" cy="982485"/>
            <a:chOff x="360058" y="334939"/>
            <a:chExt cx="2141637" cy="335414"/>
          </a:xfrm>
        </p:grpSpPr>
        <p:pic>
          <p:nvPicPr>
            <p:cNvPr id="12" name="Picture 4" descr="C:\Users\Thinkpad\Desktop\245.pn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58" y="334939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矩形 12"/>
            <p:cNvSpPr/>
            <p:nvPr userDrawn="1"/>
          </p:nvSpPr>
          <p:spPr>
            <a:xfrm>
              <a:off x="471003" y="414288"/>
              <a:ext cx="772659" cy="1716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665" dirty="0" smtClean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道德讲堂</a:t>
              </a:r>
              <a:endParaRPr lang="zh-CN" altLang="en-US" sz="2665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143340" y="95000"/>
            <a:ext cx="4297425" cy="982485"/>
            <a:chOff x="360058" y="334939"/>
            <a:chExt cx="2141637" cy="335414"/>
          </a:xfrm>
        </p:grpSpPr>
        <p:pic>
          <p:nvPicPr>
            <p:cNvPr id="12" name="Picture 4" descr="C:\Users\Thinkpad\Desktop\245.pn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58" y="334939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矩形 12"/>
            <p:cNvSpPr/>
            <p:nvPr userDrawn="1"/>
          </p:nvSpPr>
          <p:spPr>
            <a:xfrm>
              <a:off x="471003" y="414288"/>
              <a:ext cx="772659" cy="1716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665" dirty="0" smtClean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道德讲堂</a:t>
              </a:r>
              <a:endParaRPr lang="zh-CN" altLang="en-US" sz="2665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143340" y="95000"/>
            <a:ext cx="4297425" cy="982485"/>
            <a:chOff x="360058" y="334939"/>
            <a:chExt cx="2141637" cy="335414"/>
          </a:xfrm>
        </p:grpSpPr>
        <p:pic>
          <p:nvPicPr>
            <p:cNvPr id="12" name="Picture 4" descr="C:\Users\Thinkpad\Desktop\245.pn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58" y="334939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矩形 12"/>
            <p:cNvSpPr/>
            <p:nvPr userDrawn="1"/>
          </p:nvSpPr>
          <p:spPr>
            <a:xfrm>
              <a:off x="471003" y="414288"/>
              <a:ext cx="772659" cy="1716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665" dirty="0" smtClean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道德讲堂</a:t>
              </a:r>
              <a:endParaRPr lang="zh-CN" altLang="en-US" sz="2665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143340" y="95000"/>
            <a:ext cx="4297425" cy="982485"/>
            <a:chOff x="360058" y="334939"/>
            <a:chExt cx="2141637" cy="335414"/>
          </a:xfrm>
        </p:grpSpPr>
        <p:pic>
          <p:nvPicPr>
            <p:cNvPr id="12" name="Picture 4" descr="C:\Users\Thinkpad\Desktop\245.pn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58" y="334939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矩形 12"/>
            <p:cNvSpPr/>
            <p:nvPr userDrawn="1"/>
          </p:nvSpPr>
          <p:spPr>
            <a:xfrm>
              <a:off x="471003" y="414288"/>
              <a:ext cx="772659" cy="1716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665" dirty="0" smtClean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道德讲堂</a:t>
              </a:r>
              <a:endParaRPr lang="zh-CN" altLang="en-US" sz="2665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3815657" y="2866813"/>
            <a:ext cx="5109091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800" dirty="0" smtClean="0">
                <a:gradFill>
                  <a:gsLst>
                    <a:gs pos="26000">
                      <a:schemeClr val="tx1">
                        <a:lumMod val="95000"/>
                        <a:lumOff val="5000"/>
                      </a:schemeClr>
                    </a:gs>
                    <a:gs pos="86000">
                      <a:srgbClr val="FF0000"/>
                    </a:gs>
                  </a:gsLst>
                  <a:lin ang="13500000" scaled="1"/>
                </a:gradFill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诵经典</a:t>
            </a:r>
            <a:endParaRPr lang="zh-CN" altLang="en-US" sz="12800" dirty="0">
              <a:gradFill>
                <a:gsLst>
                  <a:gs pos="26000">
                    <a:schemeClr val="tx1">
                      <a:lumMod val="95000"/>
                      <a:lumOff val="5000"/>
                    </a:schemeClr>
                  </a:gs>
                  <a:gs pos="86000">
                    <a:srgbClr val="FF0000"/>
                  </a:gs>
                </a:gsLst>
                <a:lin ang="13500000" scaled="1"/>
              </a:gradFill>
              <a:latin typeface="方正字迹-吕建德字体" panose="02010600010101010101" pitchFamily="2" charset="-122"/>
              <a:ea typeface="方正字迹-吕建德字体" panose="02010600010101010101" pitchFamily="2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3541452" y="1565171"/>
            <a:ext cx="7444048" cy="1501817"/>
            <a:chOff x="317500" y="190500"/>
            <a:chExt cx="3568700" cy="685800"/>
          </a:xfrm>
        </p:grpSpPr>
        <p:pic>
          <p:nvPicPr>
            <p:cNvPr id="14" name="Picture 4" descr="C:\Users\Thinkpad\Desktop\245.pn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500" y="190500"/>
              <a:ext cx="3568700" cy="685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矩形 14"/>
            <p:cNvSpPr/>
            <p:nvPr userDrawn="1"/>
          </p:nvSpPr>
          <p:spPr>
            <a:xfrm>
              <a:off x="576322" y="364111"/>
              <a:ext cx="1215171" cy="3671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735" dirty="0" smtClean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第三部分</a:t>
              </a:r>
              <a:endParaRPr lang="zh-CN" altLang="en-US" sz="3735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  <p:pic>
        <p:nvPicPr>
          <p:cNvPr id="17" name="Picture 2" descr="C:\Users\Thinkpad\Desktop\图片1.png"/>
          <p:cNvPicPr>
            <a:picLocks noChangeAspect="1" noChangeArrowheads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389" y="4768980"/>
            <a:ext cx="1580756" cy="510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72" descr="28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656" y="347283"/>
            <a:ext cx="3143943" cy="2402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4.44444E-6 L 0.38763 -4.44444E-6 " pathEditMode="relative" rAng="0" ptsTypes="AA">
                                      <p:cBhvr>
                                        <p:cTn id="10" dur="3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75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143340" y="95000"/>
            <a:ext cx="4297425" cy="982485"/>
            <a:chOff x="360058" y="334939"/>
            <a:chExt cx="2141637" cy="335414"/>
          </a:xfrm>
        </p:grpSpPr>
        <p:pic>
          <p:nvPicPr>
            <p:cNvPr id="12" name="Picture 4" descr="C:\Users\Thinkpad\Desktop\245.pn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58" y="334939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矩形 12"/>
            <p:cNvSpPr/>
            <p:nvPr userDrawn="1"/>
          </p:nvSpPr>
          <p:spPr>
            <a:xfrm>
              <a:off x="471003" y="414288"/>
              <a:ext cx="772659" cy="1716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665" dirty="0" smtClean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道德讲堂</a:t>
              </a:r>
              <a:endParaRPr lang="zh-CN" altLang="en-US" sz="2665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143340" y="95000"/>
            <a:ext cx="4297425" cy="982485"/>
            <a:chOff x="360058" y="334939"/>
            <a:chExt cx="2141637" cy="335414"/>
          </a:xfrm>
        </p:grpSpPr>
        <p:pic>
          <p:nvPicPr>
            <p:cNvPr id="12" name="Picture 4" descr="C:\Users\Thinkpad\Desktop\245.pn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58" y="334939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矩形 12"/>
            <p:cNvSpPr/>
            <p:nvPr userDrawn="1"/>
          </p:nvSpPr>
          <p:spPr>
            <a:xfrm>
              <a:off x="471003" y="414288"/>
              <a:ext cx="772659" cy="1716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665" dirty="0" smtClean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道德讲堂</a:t>
              </a:r>
              <a:endParaRPr lang="zh-CN" altLang="en-US" sz="2665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3B49D-33C9-4993-91F6-C178FD57AE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2477-3830-495C-B304-8FC9C9A7C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143340" y="95000"/>
            <a:ext cx="4297425" cy="982485"/>
            <a:chOff x="360058" y="334939"/>
            <a:chExt cx="2141637" cy="335414"/>
          </a:xfrm>
        </p:grpSpPr>
        <p:pic>
          <p:nvPicPr>
            <p:cNvPr id="12" name="Picture 4" descr="C:\Users\Thinkpad\Desktop\245.pn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58" y="334939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矩形 12"/>
            <p:cNvSpPr/>
            <p:nvPr userDrawn="1"/>
          </p:nvSpPr>
          <p:spPr>
            <a:xfrm>
              <a:off x="471003" y="414288"/>
              <a:ext cx="772659" cy="1716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665" dirty="0" smtClean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道德讲堂</a:t>
              </a:r>
              <a:endParaRPr lang="zh-CN" altLang="en-US" sz="2665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143340" y="95000"/>
            <a:ext cx="4297425" cy="982485"/>
            <a:chOff x="360058" y="334939"/>
            <a:chExt cx="2141637" cy="335414"/>
          </a:xfrm>
        </p:grpSpPr>
        <p:pic>
          <p:nvPicPr>
            <p:cNvPr id="12" name="Picture 4" descr="C:\Users\Thinkpad\Desktop\245.pn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58" y="334939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矩形 12"/>
            <p:cNvSpPr/>
            <p:nvPr userDrawn="1"/>
          </p:nvSpPr>
          <p:spPr>
            <a:xfrm>
              <a:off x="471003" y="414288"/>
              <a:ext cx="772659" cy="1716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665" dirty="0" smtClean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道德讲堂</a:t>
              </a:r>
              <a:endParaRPr lang="zh-CN" altLang="en-US" sz="2665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143340" y="95000"/>
            <a:ext cx="4297425" cy="982485"/>
            <a:chOff x="360058" y="334939"/>
            <a:chExt cx="2141637" cy="335414"/>
          </a:xfrm>
        </p:grpSpPr>
        <p:pic>
          <p:nvPicPr>
            <p:cNvPr id="12" name="Picture 4" descr="C:\Users\Thinkpad\Desktop\245.pn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58" y="334939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矩形 12"/>
            <p:cNvSpPr/>
            <p:nvPr userDrawn="1"/>
          </p:nvSpPr>
          <p:spPr>
            <a:xfrm>
              <a:off x="471003" y="414288"/>
              <a:ext cx="772659" cy="1716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665" dirty="0" smtClean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道德讲堂</a:t>
              </a:r>
              <a:endParaRPr lang="zh-CN" altLang="en-US" sz="2665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143340" y="95000"/>
            <a:ext cx="4297425" cy="982485"/>
            <a:chOff x="360058" y="334939"/>
            <a:chExt cx="2141637" cy="335414"/>
          </a:xfrm>
        </p:grpSpPr>
        <p:pic>
          <p:nvPicPr>
            <p:cNvPr id="12" name="Picture 4" descr="C:\Users\Thinkpad\Desktop\245.pn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58" y="334939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矩形 12"/>
            <p:cNvSpPr/>
            <p:nvPr userDrawn="1"/>
          </p:nvSpPr>
          <p:spPr>
            <a:xfrm>
              <a:off x="471003" y="414288"/>
              <a:ext cx="772659" cy="1716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665" dirty="0" smtClean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道德讲堂</a:t>
              </a:r>
              <a:endParaRPr lang="zh-CN" altLang="en-US" sz="2665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143340" y="95000"/>
            <a:ext cx="4297425" cy="982485"/>
            <a:chOff x="360058" y="334939"/>
            <a:chExt cx="2141637" cy="335414"/>
          </a:xfrm>
        </p:grpSpPr>
        <p:pic>
          <p:nvPicPr>
            <p:cNvPr id="12" name="Picture 4" descr="C:\Users\Thinkpad\Desktop\245.pn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58" y="334939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矩形 12"/>
            <p:cNvSpPr/>
            <p:nvPr userDrawn="1"/>
          </p:nvSpPr>
          <p:spPr>
            <a:xfrm>
              <a:off x="471003" y="414288"/>
              <a:ext cx="772659" cy="1716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665" dirty="0" smtClean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道德讲堂</a:t>
              </a:r>
              <a:endParaRPr lang="zh-CN" altLang="en-US" sz="2665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143340" y="95000"/>
            <a:ext cx="4297425" cy="982485"/>
            <a:chOff x="360058" y="334939"/>
            <a:chExt cx="2141637" cy="335414"/>
          </a:xfrm>
        </p:grpSpPr>
        <p:pic>
          <p:nvPicPr>
            <p:cNvPr id="12" name="Picture 4" descr="C:\Users\Thinkpad\Desktop\245.pn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58" y="334939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矩形 12"/>
            <p:cNvSpPr/>
            <p:nvPr userDrawn="1"/>
          </p:nvSpPr>
          <p:spPr>
            <a:xfrm>
              <a:off x="471003" y="414288"/>
              <a:ext cx="772659" cy="1716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665" dirty="0" smtClean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道德讲堂</a:t>
              </a:r>
              <a:endParaRPr lang="zh-CN" altLang="en-US" sz="2665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143340" y="95000"/>
            <a:ext cx="4297425" cy="982485"/>
            <a:chOff x="360058" y="334939"/>
            <a:chExt cx="2141637" cy="335414"/>
          </a:xfrm>
        </p:grpSpPr>
        <p:pic>
          <p:nvPicPr>
            <p:cNvPr id="12" name="Picture 4" descr="C:\Users\Thinkpad\Desktop\245.pn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58" y="334939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矩形 12"/>
            <p:cNvSpPr/>
            <p:nvPr userDrawn="1"/>
          </p:nvSpPr>
          <p:spPr>
            <a:xfrm>
              <a:off x="471003" y="414288"/>
              <a:ext cx="772659" cy="1716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665" dirty="0" smtClean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道德讲堂</a:t>
              </a:r>
              <a:endParaRPr lang="zh-CN" altLang="en-US" sz="2665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143340" y="95000"/>
            <a:ext cx="4297425" cy="982485"/>
            <a:chOff x="360058" y="334939"/>
            <a:chExt cx="2141637" cy="335414"/>
          </a:xfrm>
        </p:grpSpPr>
        <p:pic>
          <p:nvPicPr>
            <p:cNvPr id="12" name="Picture 4" descr="C:\Users\Thinkpad\Desktop\245.pn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58" y="334939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矩形 12"/>
            <p:cNvSpPr/>
            <p:nvPr userDrawn="1"/>
          </p:nvSpPr>
          <p:spPr>
            <a:xfrm>
              <a:off x="471003" y="414288"/>
              <a:ext cx="772659" cy="1716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665" dirty="0" smtClean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道德讲堂</a:t>
              </a:r>
              <a:endParaRPr lang="zh-CN" altLang="en-US" sz="2665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4095057" y="2742090"/>
            <a:ext cx="5109091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800" dirty="0" smtClean="0">
                <a:gradFill>
                  <a:gsLst>
                    <a:gs pos="26000">
                      <a:schemeClr val="tx1">
                        <a:lumMod val="95000"/>
                        <a:lumOff val="5000"/>
                      </a:schemeClr>
                    </a:gs>
                    <a:gs pos="86000">
                      <a:srgbClr val="FF0000"/>
                    </a:gs>
                  </a:gsLst>
                  <a:lin ang="13500000" scaled="1"/>
                </a:gradFill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孝文化</a:t>
            </a:r>
            <a:endParaRPr lang="zh-CN" altLang="en-US" sz="12800" dirty="0">
              <a:gradFill>
                <a:gsLst>
                  <a:gs pos="26000">
                    <a:schemeClr val="tx1">
                      <a:lumMod val="95000"/>
                      <a:lumOff val="5000"/>
                    </a:schemeClr>
                  </a:gs>
                  <a:gs pos="86000">
                    <a:srgbClr val="FF0000"/>
                  </a:gs>
                </a:gsLst>
                <a:lin ang="13500000" scaled="1"/>
              </a:gradFill>
              <a:latin typeface="方正字迹-吕建德字体" panose="02010600010101010101" pitchFamily="2" charset="-122"/>
              <a:ea typeface="方正字迹-吕建德字体" panose="02010600010101010101" pitchFamily="2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3909752" y="1447800"/>
            <a:ext cx="7600162" cy="1533313"/>
            <a:chOff x="317500" y="190500"/>
            <a:chExt cx="3568700" cy="685800"/>
          </a:xfrm>
        </p:grpSpPr>
        <p:pic>
          <p:nvPicPr>
            <p:cNvPr id="18" name="Picture 4" descr="C:\Users\Thinkpad\Desktop\245.pn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500" y="190500"/>
              <a:ext cx="3568700" cy="685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矩形 18"/>
            <p:cNvSpPr/>
            <p:nvPr userDrawn="1"/>
          </p:nvSpPr>
          <p:spPr>
            <a:xfrm>
              <a:off x="576322" y="364111"/>
              <a:ext cx="1215171" cy="3671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735" dirty="0" smtClean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第五部分</a:t>
              </a:r>
              <a:endParaRPr lang="zh-CN" altLang="en-US" sz="3735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  <p:pic>
        <p:nvPicPr>
          <p:cNvPr id="21" name="Picture 2" descr="C:\Users\Thinkpad\Desktop\图片1.png"/>
          <p:cNvPicPr>
            <a:picLocks noChangeAspect="1" noChangeArrowheads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189" y="4883280"/>
            <a:ext cx="1580756" cy="510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72" descr="28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4439" y="882758"/>
            <a:ext cx="2608956" cy="199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07407E-6 L 0.38763 -4.07407E-6 " pathEditMode="relative" rAng="0" ptsTypes="AA">
                                      <p:cBhvr>
                                        <p:cTn id="10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75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143340" y="95000"/>
            <a:ext cx="4297425" cy="982485"/>
            <a:chOff x="360058" y="334939"/>
            <a:chExt cx="2141637" cy="335414"/>
          </a:xfrm>
        </p:grpSpPr>
        <p:pic>
          <p:nvPicPr>
            <p:cNvPr id="12" name="Picture 4" descr="C:\Users\Thinkpad\Desktop\245.pn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58" y="334939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矩形 12"/>
            <p:cNvSpPr/>
            <p:nvPr userDrawn="1"/>
          </p:nvSpPr>
          <p:spPr>
            <a:xfrm>
              <a:off x="471003" y="414288"/>
              <a:ext cx="772659" cy="1716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665" dirty="0" smtClean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道德讲堂</a:t>
              </a:r>
              <a:endParaRPr lang="zh-CN" altLang="en-US" sz="2665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3B49D-33C9-4993-91F6-C178FD57AE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2477-3830-495C-B304-8FC9C9A7C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143340" y="95000"/>
            <a:ext cx="4297425" cy="982485"/>
            <a:chOff x="360058" y="334939"/>
            <a:chExt cx="2141637" cy="335414"/>
          </a:xfrm>
        </p:grpSpPr>
        <p:pic>
          <p:nvPicPr>
            <p:cNvPr id="12" name="Picture 4" descr="C:\Users\Thinkpad\Desktop\245.pn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58" y="334939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矩形 12"/>
            <p:cNvSpPr/>
            <p:nvPr userDrawn="1"/>
          </p:nvSpPr>
          <p:spPr>
            <a:xfrm>
              <a:off x="471003" y="414288"/>
              <a:ext cx="772659" cy="1716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665" dirty="0" smtClean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道德讲堂</a:t>
              </a:r>
              <a:endParaRPr lang="zh-CN" altLang="en-US" sz="2665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3802957" y="2520583"/>
            <a:ext cx="5109091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800" dirty="0" smtClean="0">
                <a:gradFill>
                  <a:gsLst>
                    <a:gs pos="26000">
                      <a:schemeClr val="tx1">
                        <a:lumMod val="95000"/>
                        <a:lumOff val="5000"/>
                      </a:schemeClr>
                    </a:gs>
                    <a:gs pos="86000">
                      <a:srgbClr val="FF0000"/>
                    </a:gs>
                  </a:gsLst>
                  <a:lin ang="13500000" scaled="1"/>
                </a:gradFill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送吉祥</a:t>
            </a:r>
            <a:endParaRPr lang="zh-CN" altLang="en-US" sz="12800" dirty="0">
              <a:gradFill>
                <a:gsLst>
                  <a:gs pos="26000">
                    <a:schemeClr val="tx1">
                      <a:lumMod val="95000"/>
                      <a:lumOff val="5000"/>
                    </a:schemeClr>
                  </a:gs>
                  <a:gs pos="86000">
                    <a:srgbClr val="FF0000"/>
                  </a:gs>
                </a:gsLst>
                <a:lin ang="13500000" scaled="1"/>
              </a:gradFill>
              <a:latin typeface="方正字迹-吕建德字体" panose="02010600010101010101" pitchFamily="2" charset="-122"/>
              <a:ea typeface="方正字迹-吕建德字体" panose="02010600010101010101" pitchFamily="2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3363652" y="1304634"/>
            <a:ext cx="7537212" cy="1520613"/>
            <a:chOff x="317500" y="190500"/>
            <a:chExt cx="3568700" cy="685800"/>
          </a:xfrm>
        </p:grpSpPr>
        <p:pic>
          <p:nvPicPr>
            <p:cNvPr id="14" name="Picture 4" descr="C:\Users\Thinkpad\Desktop\245.pn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500" y="190500"/>
              <a:ext cx="3568700" cy="685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矩形 14"/>
            <p:cNvSpPr/>
            <p:nvPr userDrawn="1"/>
          </p:nvSpPr>
          <p:spPr>
            <a:xfrm>
              <a:off x="576322" y="364111"/>
              <a:ext cx="1215171" cy="3671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735" dirty="0" smtClean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第六部分</a:t>
              </a:r>
              <a:endParaRPr lang="zh-CN" altLang="en-US" sz="3735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  <p:pic>
        <p:nvPicPr>
          <p:cNvPr id="17" name="Picture 2" descr="C:\Users\Thinkpad\Desktop\图片1.png"/>
          <p:cNvPicPr>
            <a:picLocks noChangeAspect="1" noChangeArrowheads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4389" y="4527680"/>
            <a:ext cx="1580756" cy="510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72" descr="28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2957" y="360624"/>
            <a:ext cx="2917135" cy="2228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3.7037E-6 L 0.38763 3.7037E-6 " pathEditMode="relative" rAng="0" ptsTypes="AA">
                                      <p:cBhvr>
                                        <p:cTn id="10" dur="3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75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92540" y="0"/>
            <a:ext cx="6694900" cy="1530600"/>
            <a:chOff x="360058" y="334939"/>
            <a:chExt cx="2141637" cy="335414"/>
          </a:xfrm>
        </p:grpSpPr>
        <p:pic>
          <p:nvPicPr>
            <p:cNvPr id="12" name="Picture 4" descr="C:\Users\Thinkpad\Desktop\245.pn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58" y="334939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矩形 12"/>
            <p:cNvSpPr/>
            <p:nvPr userDrawn="1"/>
          </p:nvSpPr>
          <p:spPr>
            <a:xfrm>
              <a:off x="556318" y="456034"/>
              <a:ext cx="584166" cy="1281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道德讲堂</a:t>
              </a:r>
              <a:endParaRPr lang="zh-CN" altLang="en-US" sz="3200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TextBox 255"/>
          <p:cNvSpPr txBox="1"/>
          <p:nvPr userDrawn="1"/>
        </p:nvSpPr>
        <p:spPr>
          <a:xfrm>
            <a:off x="2448211" y="3445187"/>
            <a:ext cx="7423800" cy="444597"/>
          </a:xfrm>
          <a:prstGeom prst="rect">
            <a:avLst/>
          </a:prstGeom>
          <a:noFill/>
        </p:spPr>
        <p:txBody>
          <a:bodyPr wrap="none" lIns="115239" tIns="57620" rIns="115239" bIns="57620" rtlCol="0">
            <a:spAutoFit/>
          </a:bodyPr>
          <a:lstStyle/>
          <a:p>
            <a:pPr algn="ctr"/>
            <a:r>
              <a:rPr lang="zh-CN" altLang="en-US" sz="2135" b="1" spc="400" dirty="0" smtClean="0"/>
              <a:t>讲道德故事  评道德事理  学道德模范  树道德新风</a:t>
            </a:r>
            <a:endParaRPr lang="zh-CN" altLang="en-US" sz="2135" b="1" spc="400" dirty="0"/>
          </a:p>
        </p:txBody>
      </p:sp>
      <p:cxnSp>
        <p:nvCxnSpPr>
          <p:cNvPr id="257" name="直接连接符 256"/>
          <p:cNvCxnSpPr/>
          <p:nvPr userDrawn="1"/>
        </p:nvCxnSpPr>
        <p:spPr>
          <a:xfrm>
            <a:off x="2584111" y="3411320"/>
            <a:ext cx="7152000" cy="0"/>
          </a:xfrm>
          <a:prstGeom prst="line">
            <a:avLst/>
          </a:prstGeom>
          <a:ln>
            <a:solidFill>
              <a:schemeClr val="tx1"/>
            </a:solidFill>
            <a:headEnd type="diamond" w="sm" len="sm"/>
            <a:tailEnd type="diamond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8" name="直接连接符 257"/>
          <p:cNvCxnSpPr/>
          <p:nvPr userDrawn="1"/>
        </p:nvCxnSpPr>
        <p:spPr>
          <a:xfrm>
            <a:off x="2584111" y="3897709"/>
            <a:ext cx="7152000" cy="0"/>
          </a:xfrm>
          <a:prstGeom prst="line">
            <a:avLst/>
          </a:prstGeom>
          <a:ln>
            <a:solidFill>
              <a:schemeClr val="tx1"/>
            </a:solidFill>
            <a:headEnd type="diamond" w="sm" len="sm"/>
            <a:tailEnd type="diamond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9" name="Picture 5" descr="C:\Users\Thinkpad\Desktop\12345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3202215" cy="1841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0" name="Picture 23" descr="6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6337" y="2980143"/>
            <a:ext cx="1715984" cy="3877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1" name="Picture 10" descr="F:\GIF\565.gif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692794" y="920635"/>
            <a:ext cx="1079980" cy="635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2" name="Picture 2" descr="C:\Users\Thinkpad\Desktop\7777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489089">
            <a:off x="10725540" y="-962031"/>
            <a:ext cx="255976" cy="34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3" name="Picture 3" descr="C:\Users\Thinkpad\Desktop\32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918163">
            <a:off x="10172162" y="-568627"/>
            <a:ext cx="241311" cy="133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4" name="Picture 4" descr="C:\Users\Thinkpad\Desktop\33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948" y="-361825"/>
            <a:ext cx="134653" cy="213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5" name="Picture 5" descr="C:\Users\Thinkpad\Desktop\55.png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80517">
            <a:off x="10332498" y="-289362"/>
            <a:ext cx="265477" cy="198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" name="Picture 6" descr="C:\Users\Thinkpad\Desktop\54.png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94191">
            <a:off x="10929108" y="-371134"/>
            <a:ext cx="280640" cy="152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" name="Picture 7" descr="C:\Users\Thinkpad\Desktop\555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1049" y="-417227"/>
            <a:ext cx="149987" cy="16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0" name="Picture 272" descr="28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9941" y="835701"/>
            <a:ext cx="2156377" cy="1647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1" name="TextBox 270"/>
          <p:cNvSpPr txBox="1"/>
          <p:nvPr userDrawn="1"/>
        </p:nvSpPr>
        <p:spPr>
          <a:xfrm>
            <a:off x="2505141" y="1392062"/>
            <a:ext cx="7500771" cy="23492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665" b="0" spc="-400" dirty="0" smtClean="0">
                <a:gradFill flip="none" rotWithShape="1">
                  <a:gsLst>
                    <a:gs pos="53000">
                      <a:schemeClr val="tx1">
                        <a:lumMod val="95000"/>
                        <a:lumOff val="5000"/>
                      </a:schemeClr>
                    </a:gs>
                    <a:gs pos="100000">
                      <a:srgbClr val="FF0000"/>
                    </a:gs>
                  </a:gsLst>
                  <a:lin ang="13500000" scaled="1"/>
                  <a:tileRect/>
                </a:gradFill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感谢聆听</a:t>
            </a:r>
            <a:endParaRPr lang="zh-CN" altLang="en-US" sz="14665" b="0" spc="-400" dirty="0">
              <a:gradFill flip="none" rotWithShape="1">
                <a:gsLst>
                  <a:gs pos="53000">
                    <a:schemeClr val="tx1">
                      <a:lumMod val="95000"/>
                      <a:lumOff val="5000"/>
                    </a:schemeClr>
                  </a:gs>
                  <a:gs pos="100000">
                    <a:srgbClr val="FF0000"/>
                  </a:gs>
                </a:gsLst>
                <a:lin ang="13500000" scaled="1"/>
                <a:tileRect/>
              </a:gradFill>
              <a:latin typeface="方正字迹-吕建德字体" panose="02010600010101010101" pitchFamily="2" charset="-122"/>
              <a:ea typeface="方正字迹-吕建德字体" panose="02010600010101010101" pitchFamily="2" charset="-122"/>
            </a:endParaRPr>
          </a:p>
        </p:txBody>
      </p: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9 0.03027 L -0.16198 -0.06148 C -0.19549 -0.08094 -0.24584 -0.09855 -0.29931 -0.10967 C -0.36007 -0.12296 -0.40886 -0.12605 -0.44375 -0.1211 L -0.60955 -0.09762 " pathEditMode="relative" rAng="411900" ptsTypes="FffFF">
                                      <p:cBhvr>
                                        <p:cTn id="6" dur="26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122" y="-1019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33 -4.93827E-7 C 0.01163 -0.00525 0.02622 -0.00864 0.04115 -0.0108 C 0.04636 -0.0142 0.05174 -0.01574 0.05712 -0.01944 C 0.05816 -0.02006 0.05504 -0.0179 0.054 -0.01728 C 0.0507 -0.01512 0.04757 -0.01296 0.04445 -0.0108 C 0.03663 -0.00556 0.02709 -0.00062 0.01893 0.00216 C 0.01597 0.00494 0.0132 0.00648 0.01163 0.01265 C 0.0092 0.02161 0.00903 0.02994 0.00625 0.03858 C 0.00504 0.04815 0.00261 0.05494 0.00087 0.0642 C -0.00052 0.07161 -0.00104 0.08117 -0.0033 0.08765 C -0.01024 0.10895 -0.00243 0.07716 -0.00972 0.10278 C -0.01389 0.1179 -0.01823 0.13303 -0.02448 0.14568 C -0.02482 0.14784 -0.02656 0.15216 -0.02552 0.15185 C -0.01805 0.14877 -0.01389 0.12901 -0.00642 0.12407 C -0.00347 0.11482 0.00104 0.10772 0.00417 0.09846 C 0.0092 0.08272 0.00608 0.08796 0.01268 0.08117 C 0.01372 0.07778 0.01615 0.07037 0.01788 0.06852 C 0.01979 0.06636 0.02205 0.06574 0.02431 0.0642 C 0.02535 0.06358 0.02743 0.06204 0.02743 0.06235 C 0.02587 0.0787 0.02101 0.09475 0.01684 0.10926 C 0.01459 0.13056 0.01181 0.12624 0.01788 0.13056 C 0.02691 0.12809 0.0342 0.12377 0.0434 0.12191 C 0.04636 0.12006 0.04757 0.12099 0.04757 0.11327 C 0.04757 0.08117 0.04722 0.04907 0.04653 0.01698 C 0.04653 0.01327 0.04375 0.00617 0.04549 0.00617 C 0.04705 0.00617 0.05486 0.03086 0.05608 0.03426 C 0.0592 0.04228 0.06302 0.04907 0.06563 0.05772 C 0.07049 0.07284 0.07639 0.09012 0.08264 0.10278 C 0.0908 0.11944 0.08472 0.09475 0.09531 0.13056 C 0.10295 0.15617 0.11424 0.18549 0.12604 0.2034 C 0.12552 0.19074 0.12431 0.16636 0.12084 0.15401 C 0.12014 0.15124 0.11858 0.15 0.11771 0.14753 C 0.11459 0.1392 0.11372 0.13056 0.11129 0.12191 C 0.10903 0.11389 0.10521 0.10031 0.1007 0.0963 C 0.09879 0.09444 0.09427 0.09198 0.09427 0.09228 C 0.0882 0.09506 0.08854 0.10031 0.08368 0.1071 C 0.0809 0.11759 0.07813 0.12037 0.07413 0.1284 C 0.07188 0.13303 0.06945 0.14136 0.06684 0.14568 C 0.06094 0.15463 0.05521 0.16019 0.04879 0.16698 C 0.04271 0.17346 0.03924 0.18117 0.03281 0.18395 C 0.02552 0.19383 0.0257 0.18765 0.02743 0.19907 C 0.05156 0.19753 0.05608 0.19969 0.07309 0.19259 C 0.07743 0.18673 0.08195 0.18488 0.08681 0.1821 C 0.09375 0.1784 0.09983 0.17222 0.10695 0.16914 C 0.11181 0.16173 0.11684 0.15803 0.12188 0.15185 C 0.1283 0.14414 0.1349 0.13364 0.14097 0.12407 C 0.14115 0.12191 0.14115 0.11914 0.14202 0.11759 C 0.1441 0.11327 0.14948 0.1071 0.14948 0.10741 C 0.15018 0.10494 0.1507 0.10247 0.15156 0.10062 C 0.15261 0.09877 0.154 0.09846 0.15486 0.0963 C 0.15816 0.08765 0.15834 0.07438 0.16007 0.0642 C 0.16025 0.05062 0.16042 0.03704 0.16111 0.02346 C 0.16163 0.01482 0.1632 -0.00216 0.1632 -0.00185 C 0.17084 0.00309 0.16806 0.02253 0.1632 0.0321 C 0.15955 0.05 0.15643 0.06543 0.14948 0.07901 C 0.1474 0.08796 0.14549 0.09352 0.14202 0.10062 C 0.14236 0.10278 0.14202 0.10679 0.14306 0.1071 C 0.14531 0.10772 0.1474 0.10432 0.14948 0.10278 C 0.15052 0.10216 0.15261 0.10062 0.15261 0.10093 C 0.16181 0.10679 0.15747 0.12253 0.15677 0.14136 C 0.15712 0.14568 0.15608 0.15185 0.15781 0.15401 C 0.16268 0.15988 0.16997 0.14444 0.17292 0.1392 C 0.17952 0.12747 0.18386 0.1108 0.18872 0.0963 C 0.19948 0.06512 0.1875 0.10093 0.19618 0.07901 C 0.19948 0.07068 0.20035 0.06111 0.20469 0.05556 C 0.20643 0.04475 0.20903 0.03488 0.21198 0.02562 C 0.21302 0.01667 0.21563 0.01296 0.21406 0.00432 C 0.20955 0.01296 0.20556 0.02469 0.20139 0.03426 C 0.19913 0.03982 0.1974 0.0463 0.19497 0.05124 C 0.19393 0.0534 0.1908 0.05556 0.19184 0.05772 C 0.19306 0.06019 0.19531 0.05648 0.19722 0.05556 C 0.20226 0.05309 0.20712 0.05031 0.21198 0.04691 C 0.21493 0.04753 0.21927 0.04414 0.22049 0.04907 C 0.22101 0.05062 0.21875 0.08488 0.2184 0.08982 C 0.21806 0.10278 0.21754 0.11543 0.21736 0.1284 C 0.21684 0.15833 0.21736 0.18827 0.21632 0.21821 C 0.21615 0.22068 0.21476 0.2142 0.21406 0.21204 C 0.21111 0.20124 0.21302 0.20494 0.20903 0.19475 C 0.20382 0.1821 0.20087 0.16543 0.19393 0.15617 C 0.19236 0.14846 0.19115 0.14074 0.18976 0.13272 C 0.19011 0.13056 0.18993 0.12747 0.19097 0.12624 C 0.19236 0.12407 0.19445 0.125 0.19618 0.12407 C 0.20191 0.12099 0.20729 0.11759 0.21302 0.11543 C 0.22031 0.10648 0.22865 0.1 0.23646 0.09414 C 0.2415 0.09012 0.24531 0.0821 0.25018 0.07685 C 0.2533 0.0679 0.25486 0.05988 0.25764 0.05124 C 0.26354 -0.01728 0.28021 0.16512 0.24913 0.18611 C 0.24254 0.18333 0.2415 0.17963 0.2375 0.16914 C 0.23681 0.16265 0.23455 0.15648 0.23438 0.14969 C 0.23386 0.13673 0.23455 0.11543 0.24184 0.11142 C 0.24601 0.11204 0.25035 0.11204 0.25452 0.11327 C 0.25677 0.11389 0.25886 0.11605 0.26094 0.11759 C 0.26198 0.11821 0.26406 0.11975 0.26406 0.12006 C 0.2658 0.11914 0.26788 0.11944 0.26927 0.11759 C 0.27257 0.11358 0.27379 0.10216 0.2757 0.0963 C 0.2757 0.09414 0.27674 0.0463 0.27986 0.03642 C 0.28212 0.02932 0.28924 0.02716 0.29271 0.02562 C 0.29722 0.01944 0.29983 0.01883 0.30538 0.01698 C 0.31077 0.00988 0.32535 0.00216 0.33195 -4.93827E-7 C 0.33334 -0.00185 0.34688 -0.01451 0.3382 -0.00864 C 0.33455 -0.00154 0.33073 0.00247 0.32674 0.00833 C 0.32518 0.01728 0.3224 0.02346 0.32031 0.0321 C 0.3191 0.03704 0.31893 0.04383 0.31806 0.04907 C 0.31667 0.05926 0.31511 0.06852 0.31389 0.07901 C 0.31424 0.08395 0.31337 0.09012 0.31493 0.09414 C 0.31563 0.0963 0.31736 0.09167 0.31806 0.08982 C 0.31945 0.08673 0.32014 0.08241 0.32136 0.07901 C 0.32257 0.07593 0.32413 0.07377 0.32552 0.07068 C 0.329 0.06296 0.32969 0.05494 0.33403 0.04907 C 0.33872 0.08704 0.33281 0.1534 0.33195 0.19691 C 0.32309 0.17901 0.31771 0.15679 0.30868 0.1392 C 0.30747 0.1321 0.30556 0.12685 0.30434 0.11975 C 0.31441 0.09938 0.33577 0.08364 0.34896 0.07068 C 0.35538 0.06451 0.35851 0.05741 0.36389 0.04907 C 0.3665 0.04475 0.36927 0.04043 0.37205 0.03642 C 0.37327 0.03488 0.37518 0.0321 0.37518 0.03241 C 0.37674 0.02778 0.37882 0.02407 0.37969 0.01914 C 0.38056 0.01482 0.38056 0.00988 0.38177 0.00617 C 0.38247 0.00401 0.38403 -0.00247 0.38403 -4.93827E-7 C 0.38403 0.00525 0.37986 0.01667 0.37865 0.0213 C 0.37691 0.02654 0.37726 0.03364 0.37518 0.03858 C 0.37431 0.04136 0.3724 0.04228 0.37118 0.04475 C 0.3665 0.0534 0.36285 0.06482 0.35955 0.075 C 0.35851 0.07778 0.3625 0.07222 0.36389 0.07068 C 0.37049 0.05648 0.37761 0.0534 0.38681 0.05124 C 0.39097 0.05185 0.39601 0.04784 0.39879 0.0534 C 0.4007 0.0571 0.39445 0.05864 0.39236 0.06204 C 0.38802 0.06883 0.38472 0.07778 0.37969 0.08117 C 0.37674 0.08549 0.37413 0.08982 0.37118 0.09414 C 0.36962 0.0963 0.36702 0.10062 0.36702 0.10093 C 0.37309 0.1037 0.37917 0.10741 0.3849 0.11142 C 0.38611 0.11358 0.38785 0.11482 0.38802 0.11759 C 0.38906 0.12778 0.38681 0.1463 0.38299 0.15401 C 0.38177 0.15586 0.38056 0.15648 0.37969 0.15833 C 0.37847 0.1608 0.37795 0.16451 0.37639 0.16698 C 0.37448 0.17037 0.37014 0.17562 0.37014 0.17593 C 0.38281 0.17685 0.40209 0.18086 0.41476 0.17346 C 0.41667 0.17222 0.41632 0.16574 0.41788 0.16265 C 0.42222 0.15309 0.42361 0.15247 0.42847 0.14753 C 0.42952 0.14475 0.43038 0.14136 0.4316 0.1392 C 0.43316 0.13642 0.43559 0.1358 0.43698 0.13272 C 0.43837 0.12963 0.43837 0.125 0.44011 0.12191 C 0.44514 0.11173 0.45174 0.10494 0.45712 0.09414 C 0.45868 0.08395 0.4625 0.07901 0.46459 0.06852 C 0.46528 0.0642 0.46597 0.05988 0.46667 0.05556 C 0.46702 0.0534 0.46771 0.04907 0.46771 0.04938 C 0.47031 0.05988 0.47084 0.0713 0.47396 0.08117 C 0.48038 0.07685 0.48386 0.05648 0.48906 0.04691 C 0.49167 0.04228 0.49462 0.03858 0.4974 0.03426 C 0.49879 0.0321 0.5 0.0287 0.50174 0.02778 C 0.50452 0.02624 0.51007 0.02346 0.51007 0.02377 C 0.51337 0.025 0.51771 0.02253 0.51979 0.02778 C 0.52136 0.03179 0.5184 0.03765 0.51754 0.04259 C 0.51702 0.04691 0.51493 0.05988 0.51545 0.05556 C 0.51823 0.03303 0.52847 0.00617 0.53889 -0.00432 C 0.53959 -0.00648 0.54011 -0.00895 0.54097 -0.0108 C 0.54184 -0.01265 0.54323 -0.01327 0.5441 -0.01512 C 0.54479 -0.01697 0.54445 -0.01975 0.54514 -0.0216 C 0.5474 -0.02901 0.55018 -0.0358 0.55261 -0.0429 C 0.55347 -0.04568 0.55104 -0.03735 0.55052 -0.03426 C 0.54965 -0.03086 0.54931 -0.02716 0.54827 -0.02376 C 0.5467 -0.01697 0.5434 -0.00772 0.54097 -0.00216 C 0.53698 0.00679 0.53021 0.02006 0.52518 0.02778 C 0.5132 0.0463 0.52778 0.0179 0.51754 0.03858 C 0.51511 0.05278 0.51858 0.07284 0.51979 0.08765 C 0.51945 0.1034 0.51823 0.11914 0.51875 0.13488 C 0.51875 0.14012 0.52014 0.12469 0.52084 0.11975 C 0.52292 0.10556 0.5257 0.09846 0.53038 0.08765 C 0.53768 0.07037 0.54566 0.05648 0.55365 0.04043 C 0.5566 0.03457 0.56111 0.0321 0.56424 0.02562 C 0.56754 0.03519 0.56511 0.04198 0.56424 0.0534 C 0.56285 0.0929 0.56424 0.13179 0.56528 0.1713 " pathEditMode="relative" rAng="0" ptsTypes="ffffffffffffffffffffffffffffffffffffffffffffffffffffffffffffffffffffffffffffffffffffffffffffffffffffffffffffffffffffffffffffffffffffffffffffffffffffffffffffffffffffffffffff">
                                      <p:cBhvr>
                                        <p:cTn id="14" dur="825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78" y="873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825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1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12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75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12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75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14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nodeType="withEffect">
                                  <p:stCondLst>
                                    <p:cond delay="16500"/>
                                  </p:stCondLst>
                                  <p:childTnLst>
                                    <p:animMotion origin="layout" path="M 3.33333E-6 0.00957 C -0.00365 0.02841 -0.00573 0.06022 -0.01164 0.07505 C -0.01337 0.08678 -0.01632 0.09543 -0.01945 0.10655 C -0.02188 0.12353 -0.02414 0.1399 -0.02726 0.15596 C -0.03004 0.17109 -0.03004 0.18376 -0.03629 0.19456 C -0.03837 0.20877 -0.0441 0.22205 -0.04792 0.23533 C -0.05295 0.25263 -0.05539 0.27054 -0.06354 0.28474 C -0.06667 0.30173 -0.07431 0.31439 -0.08039 0.32798 C -0.08959 0.34898 -0.09618 0.37647 -0.11025 0.38851 C -0.11754 0.40179 -0.11372 0.39839 -0.12049 0.40241 C -0.12622 0.416 -0.13525 0.42156 -0.14254 0.43391 C -0.14879 0.44503 -0.15539 0.45368 -0.16216 0.46294 C -0.1632 0.46479 -0.16459 0.46634 -0.16598 0.46757 C -0.16754 0.46943 -0.16962 0.47035 -0.17118 0.47221 C -0.17535 0.47838 -0.17813 0.48734 -0.18282 0.49259 C -0.18837 0.49938 -0.19375 0.50649 -0.19948 0.51297 C -0.20382 0.51791 -0.2066 0.52409 -0.21129 0.52656 C -0.21719 0.54169 -0.22639 0.55281 -0.23334 0.56671 C -0.24271 0.58647 -0.24931 0.61118 -0.26164 0.6257 C -0.26354 0.63002 -0.26615 0.63434 -0.26702 0.63928 C -0.26736 0.64175 -0.26736 0.64422 -0.26841 0.64608 C -0.27049 0.65133 -0.27344 0.65442 -0.27604 0.65936 C -0.27952 0.66584 -0.2816 0.67418 -0.28507 0.68036 C -0.28681 0.68901 -0.28837 0.69302 -0.29289 0.69827 C -0.30591 0.73224 -0.29184 0.69734 -0.30191 0.71834 C -0.31198 0.73965 -0.29809 0.71186 -0.30573 0.73193 C -0.30677 0.7344 -0.30851 0.73626 -0.30973 0.73842 C -0.31459 0.74985 -0.31823 0.76313 -0.32275 0.77517 C -0.32622 0.78413 -0.33143 0.79185 -0.33438 0.80204 C -0.33733 0.81223 -0.33889 0.82242 -0.3408 0.83354 C -0.34184 0.83817 -0.34254 0.84219 -0.34341 0.84682 C -0.34375 0.84929 -0.34479 0.85423 -0.34479 0.85454 C -0.34653 0.87894 -0.34445 0.86658 -0.35122 0.89006 C -0.35209 0.89314 -0.35382 0.89901 -0.35382 0.89932 C -0.35417 0.90303 -0.35417 0.90642 -0.35504 0.91044 C -0.35712 0.91816 -0.3658 0.94225 -0.36927 0.94904 C -0.37205 0.9617 -0.3783 0.97715 -0.3849 0.98487 C -0.38941 0.99629 -0.39184 1.00154 -0.39792 1.00957 C -0.40295 1.01668 -0.40573 1.01699 -0.40955 1.02502 C -0.41615 1.04015 -0.41702 1.0596 -0.42518 1.07288 C -0.42674 1.08215 -0.429 1.09111 -0.43282 1.0979 " pathEditMode="relative" rAng="0" ptsTypes="ffffffffffffffffffffffffffffffffffffffffA">
                                      <p:cBhvr>
                                        <p:cTn id="37" dur="575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49" y="54416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16500"/>
                                  </p:stCondLst>
                                  <p:childTnLst>
                                    <p:animRot by="21600000">
                                      <p:cBhvr>
                                        <p:cTn id="39" dur="6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Motion origin="layout" path="M 3.33333E-6 0.00957 C -0.00365 0.02841 -0.00573 0.06022 -0.01164 0.07505 C -0.01337 0.08678 -0.01632 0.09543 -0.01945 0.10655 C -0.02188 0.12353 -0.02414 0.1399 -0.02726 0.15596 C -0.03004 0.17109 -0.03004 0.18376 -0.03629 0.19456 C -0.03837 0.20877 -0.0441 0.22205 -0.04792 0.23533 C -0.05295 0.25263 -0.05539 0.27054 -0.06354 0.28474 C -0.06667 0.30173 -0.07431 0.31439 -0.08039 0.32798 C -0.08959 0.34898 -0.09618 0.37647 -0.11025 0.38851 C -0.11754 0.40179 -0.11372 0.39839 -0.12049 0.40241 C -0.12622 0.416 -0.13525 0.42156 -0.14254 0.43391 C -0.14879 0.44503 -0.15539 0.45368 -0.16216 0.46294 C -0.1632 0.46479 -0.16459 0.46634 -0.16598 0.46757 C -0.16754 0.46943 -0.16962 0.47035 -0.17118 0.47221 C -0.17535 0.47838 -0.17813 0.48734 -0.18282 0.49259 C -0.18837 0.49938 -0.19375 0.50649 -0.19948 0.51297 C -0.20382 0.51791 -0.2066 0.52409 -0.21129 0.52656 C -0.21719 0.54169 -0.22639 0.55281 -0.23334 0.56671 C -0.24271 0.58647 -0.24931 0.61118 -0.26164 0.6257 C -0.26354 0.63002 -0.26615 0.63434 -0.26702 0.63928 C -0.26736 0.64175 -0.26736 0.64422 -0.26841 0.64608 C -0.27049 0.65133 -0.27344 0.65442 -0.27604 0.65936 C -0.27952 0.66584 -0.2816 0.67418 -0.28507 0.68036 C -0.28681 0.68901 -0.28837 0.69302 -0.29289 0.69827 C -0.30591 0.73224 -0.29184 0.69734 -0.30191 0.71834 C -0.31198 0.73965 -0.29809 0.71186 -0.30573 0.73193 C -0.30677 0.7344 -0.30851 0.73626 -0.30973 0.73842 C -0.31459 0.74985 -0.31823 0.76313 -0.32275 0.77517 C -0.32622 0.78413 -0.33143 0.79185 -0.33438 0.80204 C -0.33733 0.81223 -0.33889 0.82242 -0.3408 0.83354 C -0.34184 0.83817 -0.34254 0.84219 -0.34341 0.84682 C -0.34375 0.84929 -0.34479 0.85423 -0.34479 0.85454 C -0.34653 0.87894 -0.34445 0.86658 -0.35122 0.89006 C -0.35209 0.89314 -0.35382 0.89901 -0.35382 0.89932 C -0.35417 0.90303 -0.35417 0.90642 -0.35504 0.91044 C -0.35712 0.91816 -0.3658 0.94225 -0.36927 0.94904 C -0.37205 0.9617 -0.3783 0.97715 -0.3849 0.98487 C -0.38941 0.99629 -0.39184 1.00154 -0.39792 1.00957 C -0.40295 1.01668 -0.40573 1.01699 -0.40955 1.02502 C -0.41615 1.04015 -0.41702 1.0596 -0.42518 1.07288 C -0.42674 1.08215 -0.429 1.09111 -0.43282 1.0979 " pathEditMode="relative" rAng="0" ptsTypes="ffffffffffffffffffffffffffffffffffffffffA">
                                      <p:cBhvr>
                                        <p:cTn id="41" dur="575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49" y="54416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Rot by="21600000">
                                      <p:cBhvr>
                                        <p:cTn id="43" dur="6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nodeType="withEffect">
                                  <p:stCondLst>
                                    <p:cond delay="17750"/>
                                  </p:stCondLst>
                                  <p:childTnLst>
                                    <p:animMotion origin="layout" path="M -0.00034 0.00031 C -0.00972 0.01143 0.00174 -0.00308 -0.0085 0.01452 C -0.01962 0.03367 -0.02413 0.0383 -0.03281 0.06115 C -0.03646 0.07011 -0.04027 0.07659 -0.04392 0.08524 C -0.04583 0.08957 -0.0493 0.09914 -0.0493 0.09945 C -0.05139 0.11304 -0.05677 0.12014 -0.06024 0.13218 C -0.06337 0.1433 -0.06545 0.15195 -0.06979 0.16276 C -0.08159 0.19241 -0.06788 0.1572 -0.07656 0.17944 C -0.0776 0.18191 -0.07934 0.18654 -0.07934 0.18685 C -0.08142 0.20167 -0.08923 0.21186 -0.09288 0.22669 C -0.09496 0.23503 -0.10121 0.25016 -0.10121 0.25047 C -0.10312 0.26004 -0.10659 0.26684 -0.10937 0.27641 C -0.11597 0.29926 -0.11892 0.32798 -0.12708 0.34929 C -0.12986 0.37431 -0.13663 0.39747 -0.13923 0.42249 C -0.14097 0.44164 -0.14253 0.46325 -0.146 0.48178 C -0.14705 0.50433 -0.14826 0.52842 -0.15295 0.55004 C -0.15712 0.59296 -0.15729 0.63774 -0.16389 0.68005 C -0.16597 0.69364 -0.16805 0.70661 -0.17066 0.71989 C -0.1717 0.72453 -0.17239 0.72947 -0.17343 0.7341 C -0.17378 0.73657 -0.17465 0.7412 -0.17465 0.74151 C -0.17656 0.76931 -0.18038 0.79463 -0.18559 0.8215 C -0.1875 0.83107 -0.19149 0.84219 -0.19375 0.85238 C -0.20052 0.88234 -0.20677 0.91477 -0.21701 0.94164 C -0.21944 0.95862 -0.22517 0.97128 -0.22934 0.98672 C -0.23107 0.99321 -0.23229 1 -0.23472 1.00556 C -0.23646 1.0102 -0.2401 1.01977 -0.2401 1.02008 C -0.24288 1.0383 -0.24774 1.05529 -0.25104 1.07412 C -0.25382 1.0908 -0.25364 1.08277 -0.25364 1.0908 " pathEditMode="relative" rAng="0" ptsTypes="fffffffffffffffffffffffffffA">
                                      <p:cBhvr>
                                        <p:cTn id="45" dur="575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69" y="5435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17750"/>
                                  </p:stCondLst>
                                  <p:childTnLst>
                                    <p:animRot by="21600000">
                                      <p:cBhvr>
                                        <p:cTn id="47" dur="6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Motion origin="layout" path="M 1.66667E-6 2.77949E-6 C -0.00729 0.01606 -0.01493 0.03088 -0.02136 0.04818 C -0.02274 0.05126 -0.0217 0.0559 -0.02274 0.05929 C -0.02518 0.06887 -0.0382 0.08246 -0.04271 0.08894 C -0.04757 0.09574 -0.05122 0.10562 -0.05677 0.10902 C -0.06129 0.12106 -0.06754 0.13218 -0.07431 0.14052 C -0.08299 0.16553 -0.09479 0.18653 -0.10452 0.21124 C -0.11181 0.22977 -0.11563 0.25417 -0.12465 0.27053 C -0.12743 0.28598 -0.12361 0.26714 -0.12969 0.28629 C -0.1342 0.30111 -0.12622 0.28412 -0.13333 0.30204 C -0.13646 0.30976 -0.13872 0.31346 -0.14097 0.32242 C -0.14167 0.32582 -0.14236 0.3289 -0.1434 0.33199 C -0.14497 0.33662 -0.14861 0.34558 -0.14861 0.34589 C -0.15018 0.35423 -0.1533 0.36164 -0.15486 0.37029 C -0.15799 0.38696 -0.16181 0.40457 -0.16615 0.42032 C -0.17292 0.47158 -0.18125 0.5352 -0.19757 0.57937 C -0.20139 0.59018 -0.20417 0.60469 -0.20903 0.61365 C -0.21198 0.63002 -0.20781 0.61056 -0.21406 0.62724 C -0.21476 0.6294 -0.21458 0.63218 -0.21528 0.63403 C -0.2184 0.64299 -0.22344 0.65349 -0.22778 0.66121 C -0.23021 0.67418 -0.23768 0.68591 -0.24288 0.69549 C -0.2467 0.70259 -0.24792 0.7063 -0.25313 0.70939 C -0.26545 0.72421 -0.27604 0.74212 -0.2882 0.75695 C -0.30156 0.77301 -0.31649 0.78598 -0.32969 0.80234 C -0.33229 0.80574 -0.33577 0.80451 -0.33854 0.80698 C -0.34653 0.81501 -0.3533 0.82551 -0.3625 0.82952 C -0.37049 0.8394 -0.3809 0.84218 -0.38889 0.85238 C -0.39028 0.85423 -0.39115 0.85763 -0.39254 0.85917 C -0.39531 0.86226 -0.39879 0.86288 -0.40139 0.86596 C -0.40538 0.86998 -0.40851 0.87677 -0.41285 0.87955 C -0.41875 0.88295 -0.4342 0.90024 -0.43924 0.9092 C -0.45052 0.92958 -0.46163 0.95028 -0.47205 0.97282 C -0.47795 0.98517 -0.48229 1.00741 -0.48958 1.01606 C -0.49288 1.0281 -0.49601 1.04076 -0.49965 1.05219 C -0.50104 1.05713 -0.50365 1.06084 -0.50452 1.06578 C -0.5066 1.07628 -0.5092 1.08554 -0.51354 1.09326 C -0.51511 1.10253 -0.51736 1.10685 -0.52101 1.11365 C -0.5224 1.12044 -0.52361 1.12724 -0.52483 1.13403 C -0.52535 1.13681 -0.52726 1.14113 -0.52726 1.14144 " pathEditMode="relative" rAng="0" ptsTypes="ffffffffffffffffffffffffffffffffffffffA">
                                      <p:cBhvr>
                                        <p:cTn id="49" dur="57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372" y="57041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8" presetClass="emph" presetSubtype="0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Rot by="21600000">
                                      <p:cBhvr>
                                        <p:cTn id="51" dur="6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nodeType="withEffect">
                                  <p:stCondLst>
                                    <p:cond delay="18750"/>
                                  </p:stCondLst>
                                  <p:childTnLst>
                                    <p:animMotion origin="layout" path="M 1.66667E-6 2.77949E-6 C -0.00729 0.01606 -0.01493 0.03088 -0.02136 0.04818 C -0.02274 0.05126 -0.0217 0.0559 -0.02274 0.05929 C -0.02518 0.06887 -0.0382 0.08246 -0.04271 0.08894 C -0.04757 0.09574 -0.05122 0.10562 -0.05677 0.10902 C -0.06129 0.12106 -0.06754 0.13218 -0.07431 0.14052 C -0.08299 0.16553 -0.09479 0.18653 -0.10452 0.21124 C -0.11181 0.22977 -0.11563 0.25417 -0.12465 0.27053 C -0.12743 0.28598 -0.12361 0.26714 -0.12969 0.28629 C -0.1342 0.30111 -0.12622 0.28412 -0.13333 0.30204 C -0.13646 0.30976 -0.13872 0.31346 -0.14097 0.32242 C -0.14167 0.32582 -0.14236 0.3289 -0.1434 0.33199 C -0.14497 0.33662 -0.14861 0.34558 -0.14861 0.34589 C -0.15018 0.35423 -0.1533 0.36164 -0.15486 0.37029 C -0.15799 0.38696 -0.16181 0.40457 -0.16615 0.42032 C -0.17292 0.47158 -0.18125 0.5352 -0.19757 0.57937 C -0.20139 0.59018 -0.20417 0.60469 -0.20903 0.61365 C -0.21198 0.63002 -0.20781 0.61056 -0.21406 0.62724 C -0.21476 0.6294 -0.21458 0.63218 -0.21528 0.63403 C -0.2184 0.64299 -0.22344 0.65349 -0.22778 0.66121 C -0.23021 0.67418 -0.23768 0.68591 -0.24288 0.69549 C -0.2467 0.70259 -0.24792 0.7063 -0.25313 0.70939 C -0.26545 0.72421 -0.27604 0.74212 -0.2882 0.75695 C -0.30156 0.77301 -0.31649 0.78598 -0.32969 0.80234 C -0.33229 0.80574 -0.33577 0.80451 -0.33854 0.80698 C -0.34653 0.81501 -0.3533 0.82551 -0.3625 0.82952 C -0.37049 0.8394 -0.3809 0.84218 -0.38889 0.85238 C -0.39028 0.85423 -0.39115 0.85763 -0.39254 0.85917 C -0.39531 0.86226 -0.39879 0.86288 -0.40139 0.86596 C -0.40538 0.86998 -0.40851 0.87677 -0.41285 0.87955 C -0.41875 0.88295 -0.4342 0.90024 -0.43924 0.9092 C -0.45052 0.92958 -0.46163 0.95028 -0.47205 0.97282 C -0.47795 0.98517 -0.48229 1.00741 -0.48958 1.01606 C -0.49288 1.0281 -0.49601 1.04076 -0.49965 1.05219 C -0.50104 1.05713 -0.50365 1.06084 -0.50452 1.06578 C -0.5066 1.07628 -0.5092 1.08554 -0.51354 1.09326 C -0.51511 1.10253 -0.51736 1.10685 -0.52101 1.11365 C -0.5224 1.12044 -0.52361 1.12724 -0.52483 1.13403 C -0.52535 1.13681 -0.52726 1.14113 -0.52726 1.14144 " pathEditMode="relative" rAng="0" ptsTypes="ffffffffffffffffffffffffffffffffffffffA">
                                      <p:cBhvr>
                                        <p:cTn id="53" dur="57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372" y="57041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8" presetClass="emph" presetSubtype="0" fill="hold" nodeType="withEffect">
                                  <p:stCondLst>
                                    <p:cond delay="18750"/>
                                  </p:stCondLst>
                                  <p:childTnLst>
                                    <p:animRot by="21600000">
                                      <p:cBhvr>
                                        <p:cTn id="55" dur="6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0" presetClass="path" presetSubtype="0" accel="50000" decel="50000" fill="hold" nodeType="withEffect">
                                  <p:stCondLst>
                                    <p:cond delay="18500"/>
                                  </p:stCondLst>
                                  <p:childTnLst>
                                    <p:animMotion origin="layout" path="M -8.67362E-19 6.34342E-6 C -0.00729 0.00433 -0.01198 0.00958 -0.01841 0.01761 C -0.02309 0.02286 -0.02952 0.02626 -0.0342 0.03243 C -0.03559 0.03429 -0.03629 0.03737 -0.03785 0.03861 C -0.04393 0.0451 -0.05122 0.04757 -0.05729 0.05405 C -0.06268 0.05961 -0.06632 0.06579 -0.07205 0.06918 C -0.07552 0.07567 -0.08229 0.08216 -0.08664 0.08679 C -0.08907 0.08957 -0.09393 0.09544 -0.09393 0.09544 C -0.09479 0.0976 -0.09532 0.10007 -0.09636 0.10192 C -0.09861 0.10532 -0.10191 0.10655 -0.10365 0.11057 C -0.10834 0.12138 -0.1132 0.12879 -0.11962 0.13651 C -0.1224 0.15164 -0.13039 0.16461 -0.13664 0.17573 C -0.13785 0.17758 -0.1382 0.1816 -0.13907 0.18438 C -0.14254 0.19488 -0.14896 0.21063 -0.15365 0.21897 C -0.15539 0.22854 -0.15764 0.23503 -0.16111 0.24275 C -0.16441 0.26066 -0.15973 0.23873 -0.16476 0.25387 C -0.16736 0.2619 -0.16875 0.26962 -0.17205 0.27734 C -0.17587 0.29772 -0.16962 0.26807 -0.17691 0.29031 C -0.17778 0.29309 -0.17743 0.29649 -0.17813 0.29927 C -0.17986 0.30668 -0.18351 0.31347 -0.18542 0.32088 C -0.19427 0.3564 -0.18264 0.31378 -0.18907 0.34497 C -0.18959 0.34744 -0.1908 0.34899 -0.1915 0.35146 C -0.19358 0.35887 -0.19445 0.36752 -0.19636 0.37524 C -0.2 0.39006 -0.20087 0.40705 -0.20608 0.42064 C -0.20851 0.43824 -0.2132 0.45245 -0.21719 0.46851 C -0.22153 0.4858 -0.22327 0.50927 -0.23056 0.52286 C -0.23195 0.53305 -0.23368 0.53707 -0.23785 0.54417 C -0.24011 0.55652 -0.24497 0.56517 -0.24757 0.57691 C -0.25139 0.59358 -0.25729 0.60872 -0.26354 0.6223 C -0.26962 0.6362 -0.27361 0.65133 -0.28056 0.66369 C -0.28229 0.67326 -0.28785 0.67944 -0.2915 0.68747 C -0.29497 0.69488 -0.29532 0.70167 -0.3 0.70723 C -0.30782 0.72823 -0.31789 0.74615 -0.32691 0.7656 C -0.33282 0.77826 -0.33733 0.79309 -0.34393 0.80482 C -0.34532 0.81193 -0.35 0.82428 -0.35 0.82428 C -0.35035 0.82706 -0.35052 0.83015 -0.35122 0.83293 C -0.35261 0.83756 -0.35521 0.84096 -0.35608 0.8459 C -0.35816 0.85671 -0.36042 0.86752 -0.36233 0.87864 C -0.36372 0.89964 -0.36771 0.91847 -0.36962 0.93917 C -0.37118 0.95492 -0.37101 0.96387 -0.37205 0.98055 C -0.3724 0.98704 -0.37431 0.99321 -0.37448 1.00001 C -0.37483 1.02687 -0.37448 1.05343 -0.37448 1.0803 " pathEditMode="relative" ptsTypes="fffffffffffffffffffffffffffffffffffffffffA">
                                      <p:cBhvr>
                                        <p:cTn id="57" dur="575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8" presetClass="emph" presetSubtype="0" fill="hold" nodeType="withEffect">
                                  <p:stCondLst>
                                    <p:cond delay="18500"/>
                                  </p:stCondLst>
                                  <p:childTnLst>
                                    <p:animRot by="21600000">
                                      <p:cBhvr>
                                        <p:cTn id="59" dur="6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" grpId="0"/>
      <p:bldP spid="271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3B49D-33C9-4993-91F6-C178FD57AE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2477-3830-495C-B304-8FC9C9A7C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3B49D-33C9-4993-91F6-C178FD57AE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2477-3830-495C-B304-8FC9C9A7C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3B49D-33C9-4993-91F6-C178FD57AE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2477-3830-495C-B304-8FC9C9A7C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3B49D-33C9-4993-91F6-C178FD57AE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2477-3830-495C-B304-8FC9C9A7C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3B49D-33C9-4993-91F6-C178FD57AE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2477-3830-495C-B304-8FC9C9A7C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5" Type="http://schemas.openxmlformats.org/officeDocument/2006/relationships/theme" Target="../theme/theme1.xml"/><Relationship Id="rId44" Type="http://schemas.openxmlformats.org/officeDocument/2006/relationships/image" Target="../media/image68.jpeg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53B49D-33C9-4993-91F6-C178FD57AE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72477-3830-495C-B304-8FC9C9A7CD9C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050" y="-19050"/>
            <a:ext cx="12172950" cy="687705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8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8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8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8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8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0.png"/><Relationship Id="rId1" Type="http://schemas.openxmlformats.org/officeDocument/2006/relationships/image" Target="../media/image6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89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1.png"/><Relationship Id="rId1" Type="http://schemas.openxmlformats.org/officeDocument/2006/relationships/image" Target="../media/image90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1.png"/><Relationship Id="rId1" Type="http://schemas.openxmlformats.org/officeDocument/2006/relationships/image" Target="../media/image92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1.png"/><Relationship Id="rId1" Type="http://schemas.openxmlformats.org/officeDocument/2006/relationships/image" Target="../media/image9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image" Target="../media/image94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30.xml"/><Relationship Id="rId2" Type="http://schemas.openxmlformats.org/officeDocument/2006/relationships/image" Target="../media/image98.jpeg"/><Relationship Id="rId1" Type="http://schemas.openxmlformats.org/officeDocument/2006/relationships/image" Target="../media/image9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99.jpeg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8.xml"/><Relationship Id="rId6" Type="http://schemas.openxmlformats.org/officeDocument/2006/relationships/slideLayout" Target="../slideLayouts/slideLayout32.xml"/><Relationship Id="rId5" Type="http://schemas.microsoft.com/office/2007/relationships/hdphoto" Target="../media/hdphoto2.wdp"/><Relationship Id="rId4" Type="http://schemas.openxmlformats.org/officeDocument/2006/relationships/image" Target="../media/image100.png"/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" Target="slide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101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64.png"/><Relationship Id="rId2" Type="http://schemas.openxmlformats.org/officeDocument/2006/relationships/image" Target="../media/image65.png"/><Relationship Id="rId1" Type="http://schemas.openxmlformats.org/officeDocument/2006/relationships/image" Target="../media/image6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34.xml"/><Relationship Id="rId1" Type="http://schemas.openxmlformats.org/officeDocument/2006/relationships/image" Target="../media/image102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8.xml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5.xml"/><Relationship Id="rId5" Type="http://schemas.openxmlformats.org/officeDocument/2006/relationships/slideLayout" Target="../slideLayouts/slideLayout39.xml"/><Relationship Id="rId4" Type="http://schemas.openxmlformats.org/officeDocument/2006/relationships/image" Target="../media/image106.png"/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image" Target="../media/image103.png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6.xml"/><Relationship Id="rId5" Type="http://schemas.openxmlformats.org/officeDocument/2006/relationships/slideLayout" Target="../slideLayouts/slideLayout40.xml"/><Relationship Id="rId4" Type="http://schemas.openxmlformats.org/officeDocument/2006/relationships/image" Target="../media/image106.png"/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image" Target="../media/image103.pn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image" Target="../media/image71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8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0.jpeg"/><Relationship Id="rId1" Type="http://schemas.openxmlformats.org/officeDocument/2006/relationships/image" Target="../media/image109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9.png"/><Relationship Id="rId1" Type="http://schemas.openxmlformats.org/officeDocument/2006/relationships/image" Target="../media/image1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0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08.png"/><Relationship Id="rId3" Type="http://schemas.microsoft.com/office/2007/relationships/hdphoto" Target="../media/hdphoto3.wdp"/><Relationship Id="rId2" Type="http://schemas.openxmlformats.org/officeDocument/2006/relationships/image" Target="../media/image112.png"/><Relationship Id="rId1" Type="http://schemas.openxmlformats.org/officeDocument/2006/relationships/image" Target="../media/image71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4.png"/><Relationship Id="rId1" Type="http://schemas.openxmlformats.org/officeDocument/2006/relationships/image" Target="../media/image113.jpe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4.png"/><Relationship Id="rId1" Type="http://schemas.openxmlformats.org/officeDocument/2006/relationships/image" Target="../media/image115.jpe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0.png"/><Relationship Id="rId1" Type="http://schemas.openxmlformats.org/officeDocument/2006/relationships/image" Target="../media/image116.pn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7.jpeg"/><Relationship Id="rId1" Type="http://schemas.openxmlformats.org/officeDocument/2006/relationships/image" Target="../media/image70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9.png"/><Relationship Id="rId1" Type="http://schemas.openxmlformats.org/officeDocument/2006/relationships/image" Target="../media/image118.pn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9.png"/><Relationship Id="rId1" Type="http://schemas.openxmlformats.org/officeDocument/2006/relationships/image" Target="../media/image120.pn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9.png"/><Relationship Id="rId1" Type="http://schemas.openxmlformats.org/officeDocument/2006/relationships/image" Target="../media/image121.pn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8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3.png"/><Relationship Id="rId1" Type="http://schemas.openxmlformats.org/officeDocument/2006/relationships/image" Target="../media/image122.pn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5.png"/><Relationship Id="rId1" Type="http://schemas.openxmlformats.org/officeDocument/2006/relationships/image" Target="../media/image124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72.png"/><Relationship Id="rId17" Type="http://schemas.openxmlformats.org/officeDocument/2006/relationships/notesSlide" Target="../notesSlides/notesSlide5.xml"/><Relationship Id="rId16" Type="http://schemas.openxmlformats.org/officeDocument/2006/relationships/slideLayout" Target="../slideLayouts/slideLayout15.xml"/><Relationship Id="rId15" Type="http://schemas.openxmlformats.org/officeDocument/2006/relationships/image" Target="../media/image73.png"/><Relationship Id="rId14" Type="http://schemas.openxmlformats.org/officeDocument/2006/relationships/image" Target="../media/image16.png"/><Relationship Id="rId13" Type="http://schemas.openxmlformats.org/officeDocument/2006/relationships/image" Target="../media/image15.png"/><Relationship Id="rId12" Type="http://schemas.openxmlformats.org/officeDocument/2006/relationships/image" Target="../media/image14.png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image" Target="../media/image71.png"/></Relationships>
</file>

<file path=ppt/slides/_rels/slide5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0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30.png"/><Relationship Id="rId4" Type="http://schemas.openxmlformats.org/officeDocument/2006/relationships/image" Target="../media/image129.jpeg"/><Relationship Id="rId3" Type="http://schemas.openxmlformats.org/officeDocument/2006/relationships/image" Target="../media/image128.png"/><Relationship Id="rId2" Type="http://schemas.openxmlformats.org/officeDocument/2006/relationships/image" Target="../media/image127.png"/><Relationship Id="rId1" Type="http://schemas.openxmlformats.org/officeDocument/2006/relationships/image" Target="../media/image12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1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32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43.xml"/></Relationships>
</file>

<file path=ppt/slides/_rels/slide5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38.png"/><Relationship Id="rId5" Type="http://schemas.openxmlformats.org/officeDocument/2006/relationships/image" Target="../media/image137.png"/><Relationship Id="rId4" Type="http://schemas.openxmlformats.org/officeDocument/2006/relationships/image" Target="../media/image136.png"/><Relationship Id="rId3" Type="http://schemas.openxmlformats.org/officeDocument/2006/relationships/image" Target="../media/image135.png"/><Relationship Id="rId2" Type="http://schemas.openxmlformats.org/officeDocument/2006/relationships/image" Target="../media/image134.png"/><Relationship Id="rId1" Type="http://schemas.openxmlformats.org/officeDocument/2006/relationships/image" Target="../media/image133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openxmlformats.org/officeDocument/2006/relationships/image" Target="../media/image22.png"/><Relationship Id="rId7" Type="http://schemas.openxmlformats.org/officeDocument/2006/relationships/image" Target="../media/image21.png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6.png"/><Relationship Id="rId19" Type="http://schemas.openxmlformats.org/officeDocument/2006/relationships/notesSlide" Target="../notesSlides/notesSlide6.xml"/><Relationship Id="rId18" Type="http://schemas.openxmlformats.org/officeDocument/2006/relationships/slideLayout" Target="../slideLayouts/slideLayout16.xml"/><Relationship Id="rId17" Type="http://schemas.openxmlformats.org/officeDocument/2006/relationships/image" Target="../media/image74.png"/><Relationship Id="rId16" Type="http://schemas.openxmlformats.org/officeDocument/2006/relationships/image" Target="../media/image30.png"/><Relationship Id="rId15" Type="http://schemas.openxmlformats.org/officeDocument/2006/relationships/image" Target="../media/image29.png"/><Relationship Id="rId14" Type="http://schemas.openxmlformats.org/officeDocument/2006/relationships/image" Target="../media/image28.png"/><Relationship Id="rId13" Type="http://schemas.openxmlformats.org/officeDocument/2006/relationships/image" Target="../media/image27.png"/><Relationship Id="rId12" Type="http://schemas.openxmlformats.org/officeDocument/2006/relationships/image" Target="../media/image26.png"/><Relationship Id="rId11" Type="http://schemas.openxmlformats.org/officeDocument/2006/relationships/image" Target="../media/image25.png"/><Relationship Id="rId10" Type="http://schemas.openxmlformats.org/officeDocument/2006/relationships/image" Target="../media/image24.png"/><Relationship Id="rId1" Type="http://schemas.openxmlformats.org/officeDocument/2006/relationships/image" Target="../media/image71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7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image" Target="../media/image7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2.xml"/><Relationship Id="rId3" Type="http://schemas.microsoft.com/office/2007/relationships/hdphoto" Target="../media/hdphoto1.wdp"/><Relationship Id="rId2" Type="http://schemas.openxmlformats.org/officeDocument/2006/relationships/image" Target="../media/image80.png"/><Relationship Id="rId1" Type="http://schemas.openxmlformats.org/officeDocument/2006/relationships/image" Target="../media/image77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7.png"/><Relationship Id="rId3" Type="http://schemas.openxmlformats.org/officeDocument/2006/relationships/image" Target="../media/image83.jpeg"/><Relationship Id="rId2" Type="http://schemas.openxmlformats.org/officeDocument/2006/relationships/image" Target="../media/image82.png"/><Relationship Id="rId1" Type="http://schemas.openxmlformats.org/officeDocument/2006/relationships/image" Target="../media/image8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89"/>
          <p:cNvSpPr txBox="1"/>
          <p:nvPr/>
        </p:nvSpPr>
        <p:spPr>
          <a:xfrm>
            <a:off x="3408911" y="3336272"/>
            <a:ext cx="5557430" cy="333495"/>
          </a:xfrm>
          <a:prstGeom prst="rect">
            <a:avLst/>
          </a:prstGeom>
          <a:noFill/>
        </p:spPr>
        <p:txBody>
          <a:bodyPr wrap="none" lIns="86429" tIns="43215" rIns="86429" bIns="43215" rtlCol="0">
            <a:spAutoFit/>
          </a:bodyPr>
          <a:lstStyle/>
          <a:p>
            <a:pPr algn="ctr"/>
            <a:r>
              <a:rPr lang="zh-CN" altLang="en-US" sz="1600" b="1" spc="300" dirty="0" smtClean="0"/>
              <a:t>讲道德故事  评道德事理  学道德模范  树道德新风</a:t>
            </a:r>
            <a:endParaRPr lang="zh-CN" altLang="en-US" sz="1600" b="1" spc="300" dirty="0"/>
          </a:p>
        </p:txBody>
      </p:sp>
      <p:sp>
        <p:nvSpPr>
          <p:cNvPr id="31" name="矩形 30"/>
          <p:cNvSpPr/>
          <p:nvPr/>
        </p:nvSpPr>
        <p:spPr>
          <a:xfrm>
            <a:off x="4046703" y="4007485"/>
            <a:ext cx="4098290" cy="426720"/>
          </a:xfrm>
          <a:prstGeom prst="rect">
            <a:avLst/>
          </a:prstGeom>
        </p:spPr>
        <p:txBody>
          <a:bodyPr wrap="none">
            <a:spAutoFit/>
          </a:bodyPr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中国风</a:t>
            </a:r>
            <a:r>
              <a:rPr lang="en-US" altLang="zh-CN" sz="20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-www.zhongguofeng.com</a:t>
            </a:r>
            <a:endParaRPr lang="en-US" altLang="zh-CN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000"/>
    </mc:Choice>
    <mc:Fallback>
      <p:transition spd="slow" advTm="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14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6000">
        <p:fade/>
      </p:transition>
    </mc:Choice>
    <mc:Fallback>
      <p:transition spd="med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08763" y="2219566"/>
            <a:ext cx="7942367" cy="312732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865" dirty="0">
                <a:latin typeface="楷体" panose="02010609060101010101" pitchFamily="49" charset="-122"/>
                <a:ea typeface="楷体" panose="02010609060101010101" pitchFamily="49" charset="-122"/>
              </a:rPr>
              <a:t>中国老百姓</a:t>
            </a:r>
            <a:endParaRPr lang="zh-CN" altLang="en-US" sz="1865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65" dirty="0">
                <a:latin typeface="楷体" panose="02010609060101010101" pitchFamily="49" charset="-122"/>
                <a:ea typeface="楷体" panose="02010609060101010101" pitchFamily="49" charset="-122"/>
              </a:rPr>
              <a:t>炎黄好儿孙</a:t>
            </a:r>
            <a:endParaRPr lang="zh-CN" altLang="en-US" sz="1865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65" dirty="0">
                <a:latin typeface="楷体" panose="02010609060101010101" pitchFamily="49" charset="-122"/>
                <a:ea typeface="楷体" panose="02010609060101010101" pitchFamily="49" charset="-122"/>
              </a:rPr>
              <a:t>重情重义重品行</a:t>
            </a:r>
            <a:endParaRPr lang="zh-CN" altLang="en-US" sz="1865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65" dirty="0">
                <a:latin typeface="楷体" panose="02010609060101010101" pitchFamily="49" charset="-122"/>
                <a:ea typeface="楷体" panose="02010609060101010101" pitchFamily="49" charset="-122"/>
              </a:rPr>
              <a:t>立志先立人</a:t>
            </a:r>
            <a:endParaRPr lang="zh-CN" altLang="en-US" sz="1865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65" dirty="0">
                <a:latin typeface="楷体" panose="02010609060101010101" pitchFamily="49" charset="-122"/>
                <a:ea typeface="楷体" panose="02010609060101010101" pitchFamily="49" charset="-122"/>
              </a:rPr>
              <a:t>爱国又守法</a:t>
            </a:r>
            <a:endParaRPr lang="zh-CN" altLang="en-US" sz="1865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65" dirty="0">
                <a:latin typeface="楷体" panose="02010609060101010101" pitchFamily="49" charset="-122"/>
                <a:ea typeface="楷体" panose="02010609060101010101" pitchFamily="49" charset="-122"/>
              </a:rPr>
              <a:t>盛世享太平</a:t>
            </a:r>
            <a:endParaRPr lang="zh-CN" altLang="en-US" sz="1865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65" dirty="0">
                <a:latin typeface="楷体" panose="02010609060101010101" pitchFamily="49" charset="-122"/>
                <a:ea typeface="楷体" panose="02010609060101010101" pitchFamily="49" charset="-122"/>
              </a:rPr>
              <a:t>明礼讲诚信</a:t>
            </a:r>
            <a:endParaRPr lang="zh-CN" altLang="en-US" sz="1865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65" dirty="0">
                <a:latin typeface="楷体" panose="02010609060101010101" pitchFamily="49" charset="-122"/>
                <a:ea typeface="楷体" panose="02010609060101010101" pitchFamily="49" charset="-122"/>
              </a:rPr>
              <a:t>不负天下人</a:t>
            </a:r>
            <a:endParaRPr lang="zh-CN" altLang="en-US" sz="1865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65" dirty="0">
                <a:latin typeface="楷体" panose="02010609060101010101" pitchFamily="49" charset="-122"/>
                <a:ea typeface="楷体" panose="02010609060101010101" pitchFamily="49" charset="-122"/>
              </a:rPr>
              <a:t>团结友善一家亲</a:t>
            </a:r>
            <a:endParaRPr lang="zh-CN" altLang="en-US" sz="1865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65" dirty="0">
                <a:latin typeface="楷体" panose="02010609060101010101" pitchFamily="49" charset="-122"/>
                <a:ea typeface="楷体" panose="02010609060101010101" pitchFamily="49" charset="-122"/>
              </a:rPr>
              <a:t>勤俭自强万事兴</a:t>
            </a:r>
            <a:endParaRPr lang="zh-CN" altLang="en-US" sz="1865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65" dirty="0">
                <a:latin typeface="楷体" panose="02010609060101010101" pitchFamily="49" charset="-122"/>
                <a:ea typeface="楷体" panose="02010609060101010101" pitchFamily="49" charset="-122"/>
              </a:rPr>
              <a:t>道德重如山道德贵似金</a:t>
            </a:r>
            <a:endParaRPr lang="zh-CN" altLang="en-US" sz="1865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65" dirty="0">
                <a:latin typeface="楷体" panose="02010609060101010101" pitchFamily="49" charset="-122"/>
                <a:ea typeface="楷体" panose="02010609060101010101" pitchFamily="49" charset="-122"/>
              </a:rPr>
              <a:t>人生道路上有德才能行</a:t>
            </a:r>
            <a:endParaRPr lang="zh-CN" altLang="en-US" sz="1865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65" dirty="0">
                <a:latin typeface="楷体" panose="02010609060101010101" pitchFamily="49" charset="-122"/>
                <a:ea typeface="楷体" panose="02010609060101010101" pitchFamily="49" charset="-122"/>
              </a:rPr>
              <a:t>中国好传统</a:t>
            </a:r>
            <a:endParaRPr lang="zh-CN" altLang="en-US" sz="1865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65" dirty="0">
                <a:latin typeface="楷体" panose="02010609060101010101" pitchFamily="49" charset="-122"/>
                <a:ea typeface="楷体" panose="02010609060101010101" pitchFamily="49" charset="-122"/>
              </a:rPr>
              <a:t>大家来继承</a:t>
            </a:r>
            <a:endParaRPr lang="zh-CN" altLang="en-US" sz="1865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65" dirty="0">
                <a:latin typeface="楷体" panose="02010609060101010101" pitchFamily="49" charset="-122"/>
                <a:ea typeface="楷体" panose="02010609060101010101" pitchFamily="49" charset="-122"/>
              </a:rPr>
              <a:t>有爱有恨有责任</a:t>
            </a:r>
            <a:endParaRPr lang="zh-CN" altLang="en-US" sz="1865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65" dirty="0">
                <a:latin typeface="楷体" panose="02010609060101010101" pitchFamily="49" charset="-122"/>
                <a:ea typeface="楷体" panose="02010609060101010101" pitchFamily="49" charset="-122"/>
              </a:rPr>
              <a:t>是非两分明</a:t>
            </a:r>
            <a:endParaRPr lang="zh-CN" altLang="en-US" sz="1865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65" dirty="0">
                <a:latin typeface="楷体" panose="02010609060101010101" pitchFamily="49" charset="-122"/>
                <a:ea typeface="楷体" panose="02010609060101010101" pitchFamily="49" charset="-122"/>
              </a:rPr>
              <a:t>同唱道德歌文明向前进</a:t>
            </a:r>
            <a:endParaRPr lang="zh-CN" altLang="en-US" sz="1865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65" dirty="0">
                <a:latin typeface="楷体" panose="02010609060101010101" pitchFamily="49" charset="-122"/>
                <a:ea typeface="楷体" panose="02010609060101010101" pitchFamily="49" charset="-122"/>
              </a:rPr>
              <a:t>和谐社会中争当好公民</a:t>
            </a:r>
            <a:endParaRPr lang="zh-CN" altLang="en-US" sz="1865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65" dirty="0">
                <a:latin typeface="楷体" panose="02010609060101010101" pitchFamily="49" charset="-122"/>
                <a:ea typeface="楷体" panose="02010609060101010101" pitchFamily="49" charset="-122"/>
              </a:rPr>
              <a:t>敬业奉献勇创新</a:t>
            </a:r>
            <a:endParaRPr lang="zh-CN" altLang="en-US" sz="1865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65" dirty="0">
                <a:latin typeface="楷体" panose="02010609060101010101" pitchFamily="49" charset="-122"/>
                <a:ea typeface="楷体" panose="02010609060101010101" pitchFamily="49" charset="-122"/>
              </a:rPr>
              <a:t>建设祖国为人民</a:t>
            </a:r>
            <a:endParaRPr lang="zh-CN" altLang="en-US" sz="1865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65" dirty="0">
                <a:latin typeface="楷体" panose="02010609060101010101" pitchFamily="49" charset="-122"/>
                <a:ea typeface="楷体" panose="02010609060101010101" pitchFamily="49" charset="-122"/>
              </a:rPr>
              <a:t>道德重如山道德贵似金</a:t>
            </a:r>
            <a:endParaRPr lang="zh-CN" altLang="en-US" sz="1865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65" dirty="0">
                <a:latin typeface="楷体" panose="02010609060101010101" pitchFamily="49" charset="-122"/>
                <a:ea typeface="楷体" panose="02010609060101010101" pitchFamily="49" charset="-122"/>
              </a:rPr>
              <a:t>人生道路上有德才能行</a:t>
            </a:r>
            <a:endParaRPr lang="zh-CN" altLang="en-US" sz="1865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65" dirty="0">
                <a:latin typeface="楷体" panose="02010609060101010101" pitchFamily="49" charset="-122"/>
                <a:ea typeface="楷体" panose="02010609060101010101" pitchFamily="49" charset="-122"/>
              </a:rPr>
              <a:t>敬业奉献勇创新</a:t>
            </a:r>
            <a:endParaRPr lang="zh-CN" altLang="en-US" sz="1865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65" dirty="0">
                <a:latin typeface="楷体" panose="02010609060101010101" pitchFamily="49" charset="-122"/>
                <a:ea typeface="楷体" panose="02010609060101010101" pitchFamily="49" charset="-122"/>
              </a:rPr>
              <a:t>建设祖国为人民</a:t>
            </a:r>
            <a:endParaRPr lang="zh-CN" altLang="en-US" sz="1865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65" dirty="0">
                <a:latin typeface="楷体" panose="02010609060101010101" pitchFamily="49" charset="-122"/>
                <a:ea typeface="楷体" panose="02010609060101010101" pitchFamily="49" charset="-122"/>
              </a:rPr>
              <a:t>道德重如山道德贵似金</a:t>
            </a:r>
            <a:endParaRPr lang="zh-CN" altLang="en-US" sz="1865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65" dirty="0">
                <a:latin typeface="楷体" panose="02010609060101010101" pitchFamily="49" charset="-122"/>
                <a:ea typeface="楷体" panose="02010609060101010101" pitchFamily="49" charset="-122"/>
              </a:rPr>
              <a:t>人生道路上有德才能行</a:t>
            </a:r>
            <a:endParaRPr lang="zh-CN" altLang="en-US" sz="1865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65" dirty="0">
                <a:latin typeface="楷体" panose="02010609060101010101" pitchFamily="49" charset="-122"/>
                <a:ea typeface="楷体" panose="02010609060101010101" pitchFamily="49" charset="-122"/>
              </a:rPr>
              <a:t>人生道路上有德才能行</a:t>
            </a:r>
            <a:endParaRPr lang="zh-CN" altLang="en-US" sz="186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034145" y="1253870"/>
            <a:ext cx="759119" cy="312732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en-US" altLang="zh-CN" sz="3735" spc="-200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735" spc="-200" dirty="0">
                <a:latin typeface="楷体" panose="02010609060101010101" pitchFamily="49" charset="-122"/>
                <a:ea typeface="楷体" panose="02010609060101010101" pitchFamily="49" charset="-122"/>
              </a:rPr>
              <a:t>公民道德歌</a:t>
            </a:r>
            <a:r>
              <a:rPr lang="en-US" altLang="zh-CN" sz="3735" spc="-200" dirty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endParaRPr lang="zh-CN" altLang="en-US" sz="3735" spc="-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6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7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6000">
        <p:fade/>
      </p:transition>
    </mc:Choice>
    <mc:Fallback>
      <p:transition spd="med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2775434" y="1576206"/>
            <a:ext cx="6575839" cy="995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865" dirty="0">
                <a:solidFill>
                  <a:srgbClr val="6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讲道德其实很容易 </a:t>
            </a:r>
            <a:endParaRPr lang="zh-CN" altLang="en-US" sz="5865" dirty="0">
              <a:solidFill>
                <a:srgbClr val="6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458530" y="2687650"/>
            <a:ext cx="9274941" cy="255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1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许有人认为，道德这个概念这么大、这么宽泛、这么厚重，让我来传承道德、践行道德、弘扬道德，我是不是有点担当不起。其实我们大家可以不要这样认为，只需从身边人身边事做起，从一点一滴做起，从内心的本真做起。道德可以很大，胸怀天下、博爱万物；也可以很小，身边事、身边人，一句温暖的话、一个善意的眼神、一点小小的帮助。 </a:t>
            </a:r>
            <a:endParaRPr lang="zh-CN" altLang="en-US" sz="2135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3119669" y="1060414"/>
            <a:ext cx="6001964" cy="913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335" dirty="0">
                <a:solidFill>
                  <a:srgbClr val="6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讲道德其实很容易 </a:t>
            </a:r>
            <a:endParaRPr lang="zh-CN" altLang="en-US" sz="5335" dirty="0">
              <a:solidFill>
                <a:srgbClr val="6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4442204" y="2056596"/>
            <a:ext cx="6156371" cy="343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  <a:spcBef>
                <a:spcPct val="50000"/>
              </a:spcBef>
            </a:pPr>
            <a:r>
              <a:rPr lang="en-US" altLang="zh-CN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2011</a:t>
            </a:r>
            <a:r>
              <a:rPr lang="zh-CN" altLang="en-US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日，在杭州市滨江区白金海岸小区，两岁的妞妞趁奶奶不注意，爬上了窗台，一不小心从</a:t>
            </a:r>
            <a:r>
              <a:rPr lang="en-US" altLang="zh-CN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楼的家中掉了下来。刚好从这里路过的吴菊萍在千钧一发之际踢掉高跟鞋，张开双臂冲过去接住了妞妞。被紧急送往医院后，吴菊萍被诊断为左手臂多处粉碎性骨折，尺桡骨断成三截，预计半年后才能康复。而逃过一劫的妞妞在</a:t>
            </a:r>
            <a:r>
              <a:rPr lang="en-US" altLang="zh-CN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天后苏醒过来。事件发生时吴菊萍自己的孩子只有</a:t>
            </a:r>
            <a:r>
              <a:rPr lang="en-US" altLang="zh-CN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个月大，尚在哺乳期。因为此事，吴菊萍被网友评为“最美妈妈”！因为吴菊萍的感人事迹，国家工艺美术大师韩美林专门创作了雕塑</a:t>
            </a:r>
            <a:r>
              <a:rPr lang="en-US" altLang="zh-CN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妈妈的手</a:t>
            </a:r>
            <a:r>
              <a:rPr lang="en-US" altLang="zh-CN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，矗立在杭州钱江新城青少年发展中心东北角的休憩广场，成为杭州著名的“爱心地标”。</a:t>
            </a:r>
            <a:endParaRPr lang="zh-CN" altLang="en-US" sz="1735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users\pc\appdata\roaming\360se6\USERDA~1\Temp\107753~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802" y="1984273"/>
            <a:ext cx="2371308" cy="3556963"/>
          </a:xfrm>
          <a:prstGeom prst="rect">
            <a:avLst/>
          </a:prstGeom>
          <a:noFill/>
          <a:ln>
            <a:solidFill>
              <a:srgbClr val="6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5198275" y="1985798"/>
            <a:ext cx="5376597" cy="3460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  <a:spcBef>
                <a:spcPct val="50000"/>
              </a:spcBef>
            </a:pP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2012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晚，正当黑龙江省佳木斯市十九中学一群学生准备过马路时，一辆客车突然失控冲了过来，与前方停在路边的另一辆客车追尾相撞，被撞客车猛力冲向正要过马路的学生。危险瞬间，本可以躲开逃生的女教师张丽莉，奋不顾身去救学生，自己被卷入车轮下，双腿粉碎性骨折，高位截肢。张丽莉的事迹迅速传遍佳木斯市、黑龙江省、全国各地，她的伤情也牵动着人们的心，人们通过各种方式为这位“最美女教师”祈祷、祝福。中共中央政治局委员、国务委员刘延东到医院看望慰问张丽莉老师并夸她人长得美、心灵也美时，张丽莉回答：“我身上流淌着中国人的血，我们有中国人最美好的传统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善良，谢谢您。” 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7" descr="f69c97830e3d442c0df4d2a7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0" y="1985798"/>
            <a:ext cx="3167773" cy="3267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119669" y="1060414"/>
            <a:ext cx="6001964" cy="913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335" dirty="0">
                <a:solidFill>
                  <a:srgbClr val="6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讲道德其实很容易 </a:t>
            </a:r>
            <a:endParaRPr lang="zh-CN" altLang="en-US" sz="5335" dirty="0">
              <a:solidFill>
                <a:srgbClr val="6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529644" y="1958260"/>
            <a:ext cx="4431960" cy="3540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lang="en-US" altLang="zh-CN" sz="186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6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杭州的普通大巴司机吴斌，</a:t>
            </a:r>
            <a:r>
              <a:rPr lang="en-US" altLang="zh-CN" sz="186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186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86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86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86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</a:t>
            </a:r>
            <a:r>
              <a:rPr lang="zh-CN" altLang="en-US" sz="186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日中午当他开车以每小时</a:t>
            </a:r>
            <a:r>
              <a:rPr lang="en-US" altLang="zh-CN" sz="186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86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里的速度行驶在高速路上，一块数斤重的铁片从天而降，在击碎挡风玻璃后直接刺入吴斌的腹部，导致其整个肝脏破裂、多根肋骨折断。虽剧痛难忍，吴斌却仍完成了靠边停车、拉手刹、打开双闪灯等保障安全的动作，最后还挣扎着站起来对乘客说：“别乱跑，注意安全。”</a:t>
            </a:r>
            <a:r>
              <a:rPr lang="en-US" altLang="zh-CN" sz="186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86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86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6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日吴斌因伤重不幸去世。</a:t>
            </a:r>
            <a:endParaRPr lang="zh-CN" altLang="en-US" sz="1865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6" descr="0K95G2M-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470" y="1958261"/>
            <a:ext cx="4338513" cy="3570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119669" y="1060414"/>
            <a:ext cx="6001964" cy="913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335" dirty="0">
                <a:solidFill>
                  <a:srgbClr val="6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讲道德其实很容易 </a:t>
            </a:r>
            <a:endParaRPr lang="zh-CN" altLang="en-US" sz="5335" dirty="0">
              <a:solidFill>
                <a:srgbClr val="6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3119669" y="1060414"/>
            <a:ext cx="6001964" cy="913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335" dirty="0">
                <a:solidFill>
                  <a:srgbClr val="6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讲道德其实很容易 </a:t>
            </a:r>
            <a:endParaRPr lang="zh-CN" altLang="en-US" sz="5335" dirty="0">
              <a:solidFill>
                <a:srgbClr val="6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5613469" y="2120835"/>
            <a:ext cx="4608512" cy="3342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孝顺女孩孟佩杰，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岁那年父亲遭遇车祸身亡，母亲将她送给别人领养，不久自己也因病去世。在新的家庭，孟佩杰还是没能过上幸福生活。养母刘芳英在三年后瘫痪在床，养父不堪生活压力，一走了之。孟佩杰从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岁时就独自上街买菜，每天给养母穿衣、刷牙洗脸、换尿布、喂饭，十余年如一日。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2009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年，孟佩杰考入山西师范大学临汾学院，为了照顾养母方便，孟佩杰在学校附近租了房子，带着养母一起去上大学。不少好心人知道了她的事迹，提出要帮助她，都被孟佩杰婉拒了，她坚持自己来照顾养母。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6" descr="131700383553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0565" y="2338591"/>
            <a:ext cx="3461339" cy="29377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119669" y="1060414"/>
            <a:ext cx="6001964" cy="913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335" dirty="0">
                <a:solidFill>
                  <a:srgbClr val="6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讲道德其实很容易 </a:t>
            </a:r>
            <a:endParaRPr lang="zh-CN" altLang="en-US" sz="5335" dirty="0">
              <a:solidFill>
                <a:srgbClr val="6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5039883" y="2212956"/>
            <a:ext cx="4710012" cy="3244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spcBef>
                <a:spcPct val="50000"/>
              </a:spcBef>
              <a:defRPr sz="1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665" b="1" dirty="0">
                <a:solidFill>
                  <a:srgbClr val="600000"/>
                </a:solidFill>
              </a:rPr>
              <a:t>“</a:t>
            </a:r>
            <a:r>
              <a:rPr lang="zh-CN" altLang="en-US" sz="2665" b="1" dirty="0">
                <a:solidFill>
                  <a:srgbClr val="600000"/>
                </a:solidFill>
              </a:rPr>
              <a:t>草鞋书记”杨善洲 </a:t>
            </a:r>
            <a:r>
              <a:rPr lang="zh-CN" altLang="en-US" sz="2400" dirty="0"/>
              <a:t>，原任保山地委书记、退休后主动放弃进省城安享晚年的机会，义无反顾扎根大亮山，义务植树造林，艰苦创业，一干就是</a:t>
            </a:r>
            <a:r>
              <a:rPr lang="en-US" altLang="zh-CN" sz="2400" dirty="0"/>
              <a:t>22</a:t>
            </a:r>
            <a:r>
              <a:rPr lang="zh-CN" altLang="en-US" sz="2400" dirty="0"/>
              <a:t>年，建成面积</a:t>
            </a:r>
            <a:r>
              <a:rPr lang="en-US" altLang="zh-CN" sz="2400" dirty="0"/>
              <a:t>5.6</a:t>
            </a:r>
            <a:r>
              <a:rPr lang="zh-CN" altLang="en-US" sz="2400" dirty="0"/>
              <a:t>万亩，价值</a:t>
            </a:r>
            <a:r>
              <a:rPr lang="en-US" altLang="zh-CN" sz="2400" dirty="0"/>
              <a:t>3</a:t>
            </a:r>
            <a:r>
              <a:rPr lang="zh-CN" altLang="en-US" sz="2400" dirty="0"/>
              <a:t>亿元的林场，并且将林场无偿上交给国家。</a:t>
            </a:r>
            <a:endParaRPr lang="zh-CN" altLang="en-US" sz="2400" dirty="0"/>
          </a:p>
        </p:txBody>
      </p:sp>
      <p:pic>
        <p:nvPicPr>
          <p:cNvPr id="6" name="Picture 7" descr="00262d3777850f4b79ac0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2" y="2188575"/>
            <a:ext cx="2353699" cy="33573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-960000">
                                      <p:cBhvr>
                                        <p:cTn id="1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6000">
        <p:fade/>
      </p:transition>
    </mc:Choice>
    <mc:Fallback>
      <p:transition spd="med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3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04469" y="1892968"/>
            <a:ext cx="2645623" cy="264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2250724" y="2475783"/>
            <a:ext cx="115929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50595">
              <a:defRPr/>
            </a:pPr>
            <a:r>
              <a:rPr lang="zh-CN" altLang="en-US" sz="7200" spc="400" dirty="0">
                <a:solidFill>
                  <a:srgbClr val="C00000"/>
                </a:solidFill>
                <a:latin typeface="方正隶二简体" pitchFamily="2" charset="-122"/>
                <a:ea typeface="方正隶二简体" pitchFamily="2" charset="-122"/>
              </a:rPr>
              <a:t>前</a:t>
            </a:r>
            <a:endParaRPr lang="zh-CN" altLang="en-US" sz="7200" spc="400" dirty="0">
              <a:solidFill>
                <a:srgbClr val="C00000"/>
              </a:solidFill>
              <a:latin typeface="方正隶二简体" pitchFamily="2" charset="-122"/>
              <a:ea typeface="方正隶二简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86080" y="2715918"/>
            <a:ext cx="115929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50595">
              <a:defRPr/>
            </a:pPr>
            <a:r>
              <a:rPr lang="zh-CN" altLang="en-US" sz="7200" spc="400" dirty="0">
                <a:solidFill>
                  <a:srgbClr val="C00000"/>
                </a:solidFill>
                <a:latin typeface="方正隶二简体" pitchFamily="2" charset="-122"/>
                <a:ea typeface="方正隶二简体" pitchFamily="2" charset="-122"/>
              </a:rPr>
              <a:t>言</a:t>
            </a:r>
            <a:endParaRPr lang="zh-CN" altLang="en-US" sz="7200" spc="400" dirty="0">
              <a:solidFill>
                <a:srgbClr val="C00000"/>
              </a:solidFill>
              <a:latin typeface="方正隶二简体" pitchFamily="2" charset="-122"/>
              <a:ea typeface="方正隶二简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94779" y="2037732"/>
            <a:ext cx="6096000" cy="2473224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08821" tIns="54411" rIns="108821" bIns="54411" anchor="ctr">
            <a:spAutoFit/>
          </a:bodyPr>
          <a:lstStyle/>
          <a:p>
            <a:pPr defTabSz="1087755">
              <a:lnSpc>
                <a:spcPct val="120000"/>
              </a:lnSpc>
            </a:pPr>
            <a:r>
              <a:rPr lang="zh-CN" altLang="en-US" sz="2135" b="1" dirty="0">
                <a:latin typeface="Arial" panose="020B0604020202020204" pitchFamily="34" charset="0"/>
                <a:ea typeface="楷体" panose="02010609060101010101" pitchFamily="49" charset="-122"/>
              </a:rPr>
              <a:t>       “积善之家必有余庆，积恶之家必有余殃”、“但行好事，莫问前程”。如今“道德讲堂”在全国各地蓬勃开展，以“身边人讲身边事、身边人讲自己事、身边事教身边人”的形式，传播凡人善举，已成为群众易于参与、乐于参与道德建设的平台和载体。</a:t>
            </a:r>
            <a:endParaRPr lang="zh-CN" altLang="en-US" sz="2135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6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023" y="3947025"/>
            <a:ext cx="1076891" cy="671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8" presetClass="emph" presetSubtype="0" decel="3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24" dur="6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decel="46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023659" y="1082990"/>
            <a:ext cx="5934638" cy="913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335" dirty="0">
                <a:solidFill>
                  <a:srgbClr val="6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中国的传统道德</a:t>
            </a:r>
            <a:r>
              <a:rPr lang="en-US" altLang="zh-CN" sz="5335" dirty="0">
                <a:solidFill>
                  <a:srgbClr val="6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…</a:t>
            </a:r>
            <a:r>
              <a:rPr lang="zh-CN" altLang="en-US" sz="4265" dirty="0">
                <a:solidFill>
                  <a:srgbClr val="6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endParaRPr lang="zh-CN" altLang="en-US" sz="4265" dirty="0">
              <a:solidFill>
                <a:srgbClr val="6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4853842" y="2447776"/>
            <a:ext cx="6240693" cy="2555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65" b="1" dirty="0">
                <a:solidFill>
                  <a:srgbClr val="6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四维</a:t>
            </a:r>
            <a:r>
              <a:rPr lang="zh-CN" altLang="en-US" sz="2665" dirty="0">
                <a:solidFill>
                  <a:srgbClr val="6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（礼、义、廉、耻）</a:t>
            </a:r>
            <a:endParaRPr lang="zh-CN" altLang="en-US" sz="2665" dirty="0">
              <a:solidFill>
                <a:srgbClr val="6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65" b="1" dirty="0">
                <a:solidFill>
                  <a:srgbClr val="6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五常</a:t>
            </a:r>
            <a:r>
              <a:rPr lang="zh-CN" altLang="en-US" sz="2665" dirty="0">
                <a:solidFill>
                  <a:srgbClr val="6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（仁、义、礼、智、信）</a:t>
            </a:r>
            <a:endParaRPr lang="zh-CN" altLang="en-US" sz="2665" dirty="0">
              <a:solidFill>
                <a:srgbClr val="6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65" b="1" dirty="0">
                <a:solidFill>
                  <a:srgbClr val="6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四字</a:t>
            </a:r>
            <a:r>
              <a:rPr lang="zh-CN" altLang="en-US" sz="2665" dirty="0">
                <a:solidFill>
                  <a:srgbClr val="6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（忠、孝、节、义）</a:t>
            </a:r>
            <a:endParaRPr lang="zh-CN" altLang="en-US" sz="2665" dirty="0">
              <a:solidFill>
                <a:srgbClr val="6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65" b="1" dirty="0">
                <a:solidFill>
                  <a:srgbClr val="6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八德</a:t>
            </a:r>
            <a:r>
              <a:rPr lang="zh-CN" altLang="en-US" sz="2665" dirty="0">
                <a:solidFill>
                  <a:srgbClr val="6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（忠孝、仁爱、信义、和平） </a:t>
            </a:r>
            <a:endParaRPr lang="zh-CN" altLang="en-US" sz="2665" dirty="0">
              <a:solidFill>
                <a:srgbClr val="6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6" descr="833025_151108525819_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2" y="2032001"/>
            <a:ext cx="2496277" cy="3665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20086169140595_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778" y="1071913"/>
            <a:ext cx="8770788" cy="479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9585007" y="1039404"/>
            <a:ext cx="1448684" cy="4936701"/>
            <a:chOff x="6990361" y="779553"/>
            <a:chExt cx="1086513" cy="3702526"/>
          </a:xfrm>
        </p:grpSpPr>
        <p:pic>
          <p:nvPicPr>
            <p:cNvPr id="5" name="Picture 2" descr="C:\Users\Thinkpad\Desktop\PNG\1_0003_图层-9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98"/>
            <a:stretch>
              <a:fillRect/>
            </a:stretch>
          </p:blipFill>
          <p:spPr bwMode="auto">
            <a:xfrm rot="5400000">
              <a:off x="5682355" y="2087559"/>
              <a:ext cx="3702526" cy="10865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7206695" y="1087016"/>
              <a:ext cx="630991" cy="27591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square" anchor="ctr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265" b="1" spc="-400" dirty="0">
                  <a:ln w="19050">
                    <a:noFill/>
                  </a:ln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中国的传统道德</a:t>
              </a:r>
              <a:endParaRPr lang="zh-CN" altLang="en-US" sz="4265" b="1" spc="-400" dirty="0">
                <a:ln w="19050">
                  <a:noFill/>
                </a:ln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200861717438499_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680" y="1079024"/>
            <a:ext cx="7998723" cy="479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9585007" y="1039404"/>
            <a:ext cx="1448684" cy="4936701"/>
            <a:chOff x="6990361" y="779553"/>
            <a:chExt cx="1086513" cy="3702526"/>
          </a:xfrm>
        </p:grpSpPr>
        <p:pic>
          <p:nvPicPr>
            <p:cNvPr id="6" name="Picture 2" descr="C:\Users\Thinkpad\Desktop\PNG\1_0003_图层-9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98"/>
            <a:stretch>
              <a:fillRect/>
            </a:stretch>
          </p:blipFill>
          <p:spPr bwMode="auto">
            <a:xfrm rot="5400000">
              <a:off x="5682355" y="2087559"/>
              <a:ext cx="3702526" cy="10865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7206695" y="1087016"/>
              <a:ext cx="630991" cy="27591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square" anchor="ctr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265" b="1" spc="-400" dirty="0">
                  <a:ln w="19050">
                    <a:noFill/>
                  </a:ln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中国的传统道德</a:t>
              </a:r>
              <a:endParaRPr lang="zh-CN" altLang="en-US" sz="4265" b="1" spc="-400" dirty="0">
                <a:ln w="19050">
                  <a:noFill/>
                </a:ln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20086161110311_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1152" y="1068368"/>
            <a:ext cx="7932947" cy="479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9585007" y="1039404"/>
            <a:ext cx="1448684" cy="4936701"/>
            <a:chOff x="6990361" y="779553"/>
            <a:chExt cx="1086513" cy="3702526"/>
          </a:xfrm>
        </p:grpSpPr>
        <p:pic>
          <p:nvPicPr>
            <p:cNvPr id="6" name="Picture 2" descr="C:\Users\Thinkpad\Desktop\PNG\1_0003_图层-9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98"/>
            <a:stretch>
              <a:fillRect/>
            </a:stretch>
          </p:blipFill>
          <p:spPr bwMode="auto">
            <a:xfrm rot="5400000">
              <a:off x="5682355" y="2087559"/>
              <a:ext cx="3702526" cy="10865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7206695" y="1087016"/>
              <a:ext cx="630991" cy="27591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square" anchor="ctr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265" b="1" spc="-400" dirty="0">
                  <a:ln w="19050">
                    <a:noFill/>
                  </a:ln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中国的传统道德</a:t>
              </a:r>
              <a:endParaRPr lang="zh-CN" altLang="en-US" sz="4265" b="1" spc="-400" dirty="0">
                <a:ln w="19050">
                  <a:noFill/>
                </a:ln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6000">
        <p:fade/>
      </p:transition>
    </mc:Choice>
    <mc:Fallback>
      <p:transition spd="med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9" descr="u=2222689352,1269343007&amp;fm=52&amp;gp=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757" y="2458226"/>
            <a:ext cx="2695503" cy="218032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1" descr="u=171110879,2324997539&amp;fm=52&amp;gp=0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6161" y="2458225"/>
            <a:ext cx="2848863" cy="218032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2" descr="u=2805818044,2939649217&amp;fm=51&amp;gp=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509" y="2458226"/>
            <a:ext cx="2919347" cy="218032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23"/>
          <p:cNvSpPr>
            <a:spLocks noChangeArrowheads="1"/>
          </p:cNvSpPr>
          <p:nvPr/>
        </p:nvSpPr>
        <p:spPr bwMode="auto">
          <a:xfrm>
            <a:off x="3298343" y="4869341"/>
            <a:ext cx="5538328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3735" b="1" dirty="0">
                <a:solidFill>
                  <a:srgbClr val="6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怵目惊心的食品安全事件</a:t>
            </a:r>
            <a:endParaRPr lang="zh-CN" altLang="en-US" sz="3735" b="1" dirty="0">
              <a:solidFill>
                <a:srgbClr val="6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358696" y="1222437"/>
            <a:ext cx="7164219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400" dirty="0">
                <a:solidFill>
                  <a:srgbClr val="6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为什么要弘扬道德</a:t>
            </a:r>
            <a:r>
              <a:rPr lang="en-US" altLang="zh-CN" sz="6400" dirty="0">
                <a:solidFill>
                  <a:srgbClr val="6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?</a:t>
            </a:r>
            <a:endParaRPr lang="zh-CN" altLang="en-US" sz="6400" dirty="0">
              <a:solidFill>
                <a:srgbClr val="6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3"/>
          <p:cNvSpPr>
            <a:spLocks noChangeArrowheads="1"/>
          </p:cNvSpPr>
          <p:nvPr/>
        </p:nvSpPr>
        <p:spPr bwMode="auto">
          <a:xfrm>
            <a:off x="3298343" y="4869341"/>
            <a:ext cx="5538328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3735" b="1" dirty="0">
                <a:solidFill>
                  <a:srgbClr val="6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怵目惊心的食品安全事件</a:t>
            </a:r>
            <a:endParaRPr lang="zh-CN" altLang="en-US" sz="3735" b="1" dirty="0">
              <a:solidFill>
                <a:srgbClr val="6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358696" y="1222437"/>
            <a:ext cx="7164219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400" dirty="0">
                <a:solidFill>
                  <a:srgbClr val="6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为什么要弘扬道德</a:t>
            </a:r>
            <a:r>
              <a:rPr lang="en-US" altLang="zh-CN" sz="6400" dirty="0">
                <a:solidFill>
                  <a:srgbClr val="6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?</a:t>
            </a:r>
            <a:endParaRPr lang="zh-CN" altLang="en-US" sz="6400" dirty="0">
              <a:solidFill>
                <a:srgbClr val="6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7" name="Picture 3" descr="Small_20116914522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707" y="2330433"/>
            <a:ext cx="2850835" cy="2359497"/>
          </a:xfrm>
          <a:prstGeom prst="rect">
            <a:avLst/>
          </a:prstGeom>
          <a:noFill/>
          <a:ln w="25400">
            <a:solidFill>
              <a:srgbClr val="66FF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20110413100716_I5ML50W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3467" y="2330433"/>
            <a:ext cx="2953916" cy="2359497"/>
          </a:xfrm>
          <a:prstGeom prst="rect">
            <a:avLst/>
          </a:prstGeom>
          <a:noFill/>
          <a:ln w="25400">
            <a:solidFill>
              <a:srgbClr val="3366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625600" y="2465649"/>
            <a:ext cx="5142475" cy="2979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这件事给国人带来了一场道德大地震</a:t>
            </a:r>
            <a:r>
              <a:rPr lang="en-US" altLang="zh-CN" sz="18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8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它揭示出我国事实上存在的公共道德危机。公共道德是托浮法律有效运作的境域</a:t>
            </a:r>
            <a:r>
              <a:rPr lang="en-US" altLang="zh-CN" sz="18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8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二者的辩证关系使法律对公共道德危机的干预成为可能。范跑跑</a:t>
            </a:r>
            <a:r>
              <a:rPr lang="en-US" altLang="zh-CN" sz="18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8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事例作为我国公共道德危机的征兆</a:t>
            </a:r>
            <a:r>
              <a:rPr lang="en-US" altLang="zh-CN" sz="18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8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是我国对公共道德进行反思和推动对话的机遇。</a:t>
            </a:r>
            <a:endParaRPr lang="zh-CN" altLang="en-US" sz="18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75000"/>
              </a:lnSpc>
              <a:spcBef>
                <a:spcPct val="50000"/>
              </a:spcBef>
            </a:pPr>
            <a:endParaRPr lang="en-US" altLang="zh-CN" sz="18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2" descr="20080626083425746A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5157" y="1632040"/>
            <a:ext cx="3754603" cy="3601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625600" y="1877197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范跑跑”事件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3418455" y="1084839"/>
            <a:ext cx="5355092" cy="995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865" dirty="0">
                <a:solidFill>
                  <a:srgbClr val="6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当前道德现状</a:t>
            </a:r>
            <a:endParaRPr lang="zh-CN" altLang="en-US" sz="5865" dirty="0">
              <a:solidFill>
                <a:srgbClr val="6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545793" y="2084989"/>
            <a:ext cx="9100417" cy="1246512"/>
          </a:xfrm>
          <a:prstGeom prst="round2DiagRect">
            <a:avLst/>
          </a:prstGeom>
          <a:ln w="12700">
            <a:solidFill>
              <a:srgbClr val="6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altLang="zh-CN" sz="1865" dirty="0">
                <a:solidFill>
                  <a:srgbClr val="6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865" dirty="0">
                <a:solidFill>
                  <a:srgbClr val="6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随着中华传统文化在当代中国的逐渐衰落以及西方文化的日益渗透，中国人的思维与行为模式发生了剧烈的变迁，尤其是在当今社会，仔细观察一些中国人的行为，我们惊奇地发现中国人变了！陌生了！</a:t>
            </a:r>
            <a:endParaRPr kumimoji="1" lang="en-US" altLang="zh-CN" sz="1865" dirty="0">
              <a:solidFill>
                <a:srgbClr val="6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WordArt 4">
            <a:hlinkClick r:id="rId1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583499" y="3560169"/>
            <a:ext cx="2438400" cy="534335"/>
          </a:xfrm>
          <a:prstGeom prst="rect">
            <a:avLst/>
          </a:prstGeom>
          <a:noFill/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200" kern="10" dirty="0">
                <a:ln w="19050">
                  <a:noFill/>
                  <a:miter lim="800000"/>
                </a:ln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拜金主义</a:t>
            </a:r>
            <a:endParaRPr lang="zh-CN" altLang="en-US" sz="3200" kern="10" dirty="0">
              <a:ln w="19050">
                <a:noFill/>
                <a:miter lim="800000"/>
              </a:ln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WordArt 5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2575057" y="4342475"/>
            <a:ext cx="2438400" cy="534335"/>
          </a:xfrm>
          <a:prstGeom prst="rect">
            <a:avLst/>
          </a:prstGeom>
          <a:noFill/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200" kern="10" dirty="0">
                <a:ln w="19050">
                  <a:noFill/>
                  <a:miter lim="800000"/>
                </a:ln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冷漠心理</a:t>
            </a:r>
            <a:endParaRPr lang="zh-CN" altLang="en-US" sz="3200" kern="10" dirty="0">
              <a:ln w="19050">
                <a:noFill/>
                <a:miter lim="800000"/>
              </a:ln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WordArt 6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3556000" y="5154339"/>
            <a:ext cx="2540000" cy="505711"/>
          </a:xfrm>
          <a:prstGeom prst="rect">
            <a:avLst/>
          </a:prstGeom>
          <a:noFill/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200" kern="10" dirty="0">
                <a:ln w="19050">
                  <a:noFill/>
                  <a:miter lim="800000"/>
                </a:ln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社会诚信</a:t>
            </a:r>
            <a:endParaRPr lang="zh-CN" altLang="en-US" sz="3200" kern="10" dirty="0">
              <a:ln w="19050">
                <a:noFill/>
                <a:miter lim="800000"/>
              </a:ln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7" name="Picture 7" descr="10055309_676877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55" b="99091" l="10000" r="100000"/>
                    </a14:imgEffect>
                    <a14:imgEffect>
                      <a14:saturation sat="4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4139" y="3372548"/>
            <a:ext cx="3368040" cy="2442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 autoUpdateAnimBg="0"/>
      <p:bldP spid="4" grpId="0"/>
      <p:bldP spid="5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5903979" y="2040186"/>
            <a:ext cx="4224469" cy="3293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lang="en-US" altLang="zh-CN" sz="266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2001</a:t>
            </a:r>
            <a:r>
              <a:rPr lang="zh-CN" altLang="en-US" sz="266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66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66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月，国家发布了</a:t>
            </a:r>
            <a:r>
              <a:rPr lang="en-US" altLang="zh-CN" sz="266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66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公民道德建设实施纲要</a:t>
            </a:r>
            <a:r>
              <a:rPr lang="en-US" altLang="zh-CN" sz="266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66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，确定了公民基本道德规范，即：爱国守法、明礼诚信、团结友善、勤俭自强、敬业奉献。 </a:t>
            </a:r>
            <a:endParaRPr lang="zh-CN" altLang="en-US" sz="2665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4" descr="5214925_164006042642_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7430" y="2084851"/>
            <a:ext cx="3371668" cy="355239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3549433" y="983130"/>
            <a:ext cx="5183185" cy="995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865" dirty="0">
                <a:solidFill>
                  <a:srgbClr val="6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怎样弘扬道德？</a:t>
            </a:r>
            <a:endParaRPr lang="zh-CN" altLang="en-US" sz="5865" dirty="0">
              <a:solidFill>
                <a:srgbClr val="6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455268" y="1257300"/>
            <a:ext cx="8084385" cy="1631002"/>
            <a:chOff x="317500" y="190500"/>
            <a:chExt cx="3568700" cy="685800"/>
          </a:xfrm>
        </p:grpSpPr>
        <p:pic>
          <p:nvPicPr>
            <p:cNvPr id="4" name="Picture 4" descr="C:\Users\Thinkpad\Desktop\245.png"/>
            <p:cNvPicPr>
              <a:picLocks noChangeAspect="1" noChangeArrowheads="1"/>
            </p:cNvPicPr>
            <p:nvPr userDrawn="1"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500" y="190500"/>
              <a:ext cx="3568700" cy="685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矩形 4"/>
            <p:cNvSpPr/>
            <p:nvPr userDrawn="1"/>
          </p:nvSpPr>
          <p:spPr>
            <a:xfrm>
              <a:off x="576322" y="364111"/>
              <a:ext cx="769450" cy="3475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省  心</a:t>
              </a:r>
              <a:endParaRPr lang="zh-CN" altLang="en-US" sz="3200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  <p:pic>
        <p:nvPicPr>
          <p:cNvPr id="6" name="Picture 2" descr="C:\Users\Thinkpad\Desktop\图片1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4128" y="5565343"/>
            <a:ext cx="1580756" cy="510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3455268" y="3245446"/>
            <a:ext cx="7831083" cy="1579899"/>
            <a:chOff x="317500" y="190500"/>
            <a:chExt cx="3568700" cy="685800"/>
          </a:xfrm>
        </p:grpSpPr>
        <p:pic>
          <p:nvPicPr>
            <p:cNvPr id="8" name="Picture 4" descr="C:\Users\Thinkpad\Desktop\245.png"/>
            <p:cNvPicPr>
              <a:picLocks noChangeAspect="1" noChangeArrowheads="1"/>
            </p:cNvPicPr>
            <p:nvPr userDrawn="1"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500" y="190500"/>
              <a:ext cx="3568700" cy="685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矩形 8"/>
            <p:cNvSpPr/>
            <p:nvPr userDrawn="1"/>
          </p:nvSpPr>
          <p:spPr>
            <a:xfrm>
              <a:off x="576322" y="364111"/>
              <a:ext cx="1651735" cy="3475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向“德”鞠躬</a:t>
              </a:r>
              <a:endParaRPr lang="zh-CN" altLang="en-US" sz="3200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409954" y="4840827"/>
            <a:ext cx="8864564" cy="1788401"/>
            <a:chOff x="317500" y="190500"/>
            <a:chExt cx="3568700" cy="685800"/>
          </a:xfrm>
        </p:grpSpPr>
        <p:pic>
          <p:nvPicPr>
            <p:cNvPr id="11" name="Picture 4" descr="C:\Users\Thinkpad\Desktop\245.png"/>
            <p:cNvPicPr>
              <a:picLocks noChangeAspect="1" noChangeArrowheads="1"/>
            </p:cNvPicPr>
            <p:nvPr userDrawn="1"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500" y="190500"/>
              <a:ext cx="3568700" cy="685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矩形 11"/>
            <p:cNvSpPr/>
            <p:nvPr userDrawn="1"/>
          </p:nvSpPr>
          <p:spPr>
            <a:xfrm>
              <a:off x="576322" y="364111"/>
              <a:ext cx="1395653" cy="3475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一堂一善事</a:t>
              </a:r>
              <a:endParaRPr lang="zh-CN" altLang="en-US" sz="3200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  <p:pic>
        <p:nvPicPr>
          <p:cNvPr id="13" name="Picture 272" descr="2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9955" y="936541"/>
            <a:ext cx="2417097" cy="1846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72" descr="2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570" y="4295338"/>
            <a:ext cx="2417097" cy="1846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72" descr="2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9872" y="2564778"/>
            <a:ext cx="2417097" cy="1846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4.81481E-6 L 0.38763 -4.81481E-6 " pathEditMode="relative" rAng="0" ptsTypes="AA">
                                      <p:cBhvr>
                                        <p:cTn id="10" dur="3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75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4.81481E-6 L 0.38763 -4.81481E-6 " pathEditMode="relative" rAng="0" ptsTypes="AA">
                                      <p:cBhvr>
                                        <p:cTn id="24" dur="3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75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500"/>
                            </p:stCondLst>
                            <p:childTnLst>
                              <p:par>
                                <p:cTn id="3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3.7037E-7 L 0.38763 3.7037E-7 " pathEditMode="relative" rAng="0" ptsTypes="AA">
                                      <p:cBhvr>
                                        <p:cTn id="38" dur="3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75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3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30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3549433" y="947796"/>
            <a:ext cx="5183185" cy="995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865" dirty="0">
                <a:solidFill>
                  <a:srgbClr val="6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怎样弘扬道德？</a:t>
            </a:r>
            <a:endParaRPr lang="zh-CN" altLang="en-US" sz="5865" dirty="0">
              <a:solidFill>
                <a:srgbClr val="6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" name="Picture 5" descr="3253309_114127031196_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135" y="2049802"/>
            <a:ext cx="3192500" cy="358744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5664203" y="1955761"/>
            <a:ext cx="3933900" cy="3293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2006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月，胡锦涛总书记提出了“八荣八耻”，教导全国人民以什么为荣，以什么为耻。 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211176" y="1438518"/>
            <a:ext cx="7702750" cy="995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ct val="50000"/>
              </a:spcBef>
            </a:pPr>
            <a:r>
              <a:rPr lang="zh-CN" altLang="en-US" sz="5865" dirty="0">
                <a:solidFill>
                  <a:srgbClr val="6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社会主义核心价值体系</a:t>
            </a:r>
            <a:endParaRPr lang="zh-CN" altLang="en-US" sz="5865" dirty="0">
              <a:solidFill>
                <a:srgbClr val="600000"/>
              </a:solidFill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631504" y="2561861"/>
            <a:ext cx="8928992" cy="2973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just"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党的十六届六中全会通过的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中共中央关于构建社会主义和谐社会若干重大问题的决定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深刻揭示了社会主义核心价值体系的内涵，明确提出了社会主义核心价值体系的内容。社会主义核心价值观是社会主义核心价值体系的内核最高抽象。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2006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年十六届六中全提出“社会主义核心价值体系”，学界对社会主义核心价值观的概括展开深入探讨。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211176" y="1466128"/>
            <a:ext cx="7702750" cy="995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ct val="50000"/>
              </a:spcBef>
            </a:pPr>
            <a:r>
              <a:rPr lang="zh-CN" altLang="en-US" sz="5865">
                <a:solidFill>
                  <a:srgbClr val="6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社会主义核心价值体系</a:t>
            </a:r>
            <a:endParaRPr lang="zh-CN" altLang="en-US" sz="5865" dirty="0">
              <a:solidFill>
                <a:srgbClr val="600000"/>
              </a:solidFill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962622" y="2849894"/>
            <a:ext cx="8266757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just">
              <a:lnSpc>
                <a:spcPct val="13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2012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中共十八大报告，明确提出“三个倡导”，即“倡导富强、民主、文明、和谐，倡导自由、平等、公正、法治，倡导爱国、敬业、诚信、友善，积极培育社会主义核心价值观”，这是对社会主义核心价值观的最新概括。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algn="just">
              <a:lnSpc>
                <a:spcPct val="130000"/>
              </a:lnSpc>
              <a:spcBef>
                <a:spcPct val="50000"/>
              </a:spcBef>
            </a:pPr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967542" y="2872288"/>
            <a:ext cx="8256917" cy="2012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所有这些，目的只有一个，就是在整个社会营造出一种以德为荣、以德为美、健康向上的大环境、大气候，创建出一种人与人之间礼尚往来、以礼相待、和谐相处、和睦共存的良好的生存氛围和社会氛围。 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565712" y="1845860"/>
            <a:ext cx="7060576" cy="995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865" dirty="0">
                <a:solidFill>
                  <a:srgbClr val="6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为什么要弘扬道德 ？</a:t>
            </a:r>
            <a:endParaRPr lang="zh-CN" altLang="en-US" sz="5865" dirty="0">
              <a:solidFill>
                <a:srgbClr val="6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6000">
        <p:fade/>
      </p:transition>
    </mc:Choice>
    <mc:Fallback>
      <p:transition spd="med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2"/>
          <p:cNvSpPr txBox="1"/>
          <p:nvPr/>
        </p:nvSpPr>
        <p:spPr bwMode="auto">
          <a:xfrm>
            <a:off x="4953795" y="4160506"/>
            <a:ext cx="5613557" cy="1047969"/>
          </a:xfrm>
          <a:prstGeom prst="rect">
            <a:avLst/>
          </a:prstGeom>
          <a:solidFill>
            <a:srgbClr val="FFFFFF"/>
          </a:solidFill>
          <a:ln>
            <a:noFill/>
            <a:miter lim="800000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665" dirty="0">
                <a:latin typeface="楷体" panose="02010609060101010101" pitchFamily="49" charset="-122"/>
                <a:ea typeface="楷体" panose="02010609060101010101" pitchFamily="49" charset="-122"/>
              </a:rPr>
              <a:t>说明老一代和子一代是融成一体的，这就是孝。</a:t>
            </a:r>
            <a:endParaRPr lang="zh-CN" altLang="en-US" sz="266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Picture 3" descr="E:\ppt\南京诚仁敬\4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9" y="2010024"/>
            <a:ext cx="3149335" cy="3149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998733" y="1385994"/>
            <a:ext cx="5568619" cy="625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spcBef>
                <a:spcPct val="50000"/>
              </a:spcBef>
              <a:defRPr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665" b="1" dirty="0"/>
              <a:t>首先</a:t>
            </a:r>
            <a:r>
              <a:rPr lang="en-US" altLang="zh-CN" sz="2665" b="1" dirty="0"/>
              <a:t>,</a:t>
            </a:r>
            <a:r>
              <a:rPr lang="zh-CN" altLang="en-US" sz="2665" b="1" dirty="0"/>
              <a:t>我们来看“孝” 这个字</a:t>
            </a:r>
            <a:endParaRPr lang="zh-CN" altLang="en-US" sz="2665" b="1" dirty="0"/>
          </a:p>
        </p:txBody>
      </p:sp>
      <p:pic>
        <p:nvPicPr>
          <p:cNvPr id="5" name="Picture 4" descr="E:\ppt\南京诚仁敬\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270" y="2154803"/>
            <a:ext cx="2441345" cy="2363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E:\ppt\南京诚仁敬\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3610" y="3130299"/>
            <a:ext cx="1503868" cy="1471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004833" y="2761497"/>
            <a:ext cx="39052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这个字上面是“老” 字头</a:t>
            </a:r>
            <a:endParaRPr lang="zh-CN" altLang="en-US" sz="2400" dirty="0">
              <a:solidFill>
                <a:srgbClr val="C00000"/>
              </a:solidFill>
              <a:latin typeface="Calibri" panose="020F050202020403020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020072" y="2031423"/>
            <a:ext cx="5856651" cy="519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1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孝，这个字，是会意字，是古人智慧的结晶，</a:t>
            </a:r>
            <a:endParaRPr lang="zh-CN" altLang="en-US" sz="2135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970965" y="3284809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下面是子</a:t>
            </a:r>
            <a:endParaRPr lang="zh-CN" altLang="en-US" sz="2400">
              <a:solidFill>
                <a:srgbClr val="C00000"/>
              </a:solidFill>
              <a:latin typeface="Calibri" panose="020F0502020204030204" charset="0"/>
            </a:endParaRPr>
          </a:p>
        </p:txBody>
      </p:sp>
      <p:pic>
        <p:nvPicPr>
          <p:cNvPr id="10" name="Picture 6" descr="E:\ppt\南京诚仁敬\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390" y="3348317"/>
            <a:ext cx="1412725" cy="1738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7" grpId="0"/>
      <p:bldP spid="8" grpId="0"/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E:\ppt\南京诚仁敬\4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9" y="2010024"/>
            <a:ext cx="3149335" cy="3149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E:\ppt\南京诚仁敬\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270" y="2154803"/>
            <a:ext cx="2441345" cy="2363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E:\ppt\南京诚仁敬\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3610" y="3130299"/>
            <a:ext cx="1503868" cy="1471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E:\ppt\南京诚仁敬\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390" y="3348317"/>
            <a:ext cx="1412725" cy="1738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副标题 13"/>
          <p:cNvSpPr txBox="1"/>
          <p:nvPr/>
        </p:nvSpPr>
        <p:spPr bwMode="auto">
          <a:xfrm>
            <a:off x="5119049" y="1563288"/>
            <a:ext cx="5472608" cy="43926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indent="0">
              <a:spcBef>
                <a:spcPct val="20000"/>
              </a:spcBef>
              <a:buFontTx/>
              <a:buNone/>
              <a:defRPr sz="20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en-US" altLang="zh-CN" sz="2135" dirty="0"/>
              <a:t>    </a:t>
            </a:r>
            <a:r>
              <a:rPr lang="zh-CN" altLang="en-US" sz="2135" dirty="0"/>
              <a:t>我们再看，这个字就好象一个儿子背着一个老子</a:t>
            </a:r>
            <a:r>
              <a:rPr lang="en-US" altLang="zh-CN" sz="2135" dirty="0"/>
              <a:t>.</a:t>
            </a:r>
            <a:endParaRPr lang="en-US" altLang="zh-CN" sz="2135" dirty="0"/>
          </a:p>
          <a:p>
            <a:r>
              <a:rPr lang="en-US" altLang="zh-CN" sz="2135" dirty="0"/>
              <a:t>    </a:t>
            </a:r>
            <a:r>
              <a:rPr lang="zh-CN" altLang="en-US" sz="2135" dirty="0"/>
              <a:t>所以上一代念念想着如何栽培好下一代，才能对他的父母、他的祖先有所交代，甚至于是对社会教出一个好孩子，也是对社会有所交代。</a:t>
            </a:r>
            <a:endParaRPr lang="zh-CN" altLang="en-US" sz="2135" dirty="0"/>
          </a:p>
          <a:p>
            <a:r>
              <a:rPr lang="zh-CN" altLang="en-US" sz="2135" dirty="0"/>
              <a:t>    而孩子念念背着父母，也就是说念念把奉养父母的责任扛在肩上，时时想着父母，如何让父母更快乐，生活更圆满。</a:t>
            </a:r>
            <a:endParaRPr lang="zh-CN" altLang="en-US" sz="2135" dirty="0"/>
          </a:p>
          <a:p>
            <a:r>
              <a:rPr lang="zh-CN" altLang="en-US" sz="2135" dirty="0"/>
              <a:t>    所以古人用字形就向我们诠释了“孝”字的真谛。</a:t>
            </a:r>
            <a:br>
              <a:rPr lang="zh-CN" altLang="en-US" sz="2135" dirty="0"/>
            </a:br>
            <a:endParaRPr lang="zh-CN" altLang="en-US" sz="2135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4000">
        <p:fade/>
      </p:transition>
    </mc:Choice>
    <mc:Fallback>
      <p:transition spd="med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Thinkpad\Desktop\PNG\1_0004_图层-10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6" r="5288" b="6991"/>
          <a:stretch>
            <a:fillRect/>
          </a:stretch>
        </p:blipFill>
        <p:spPr bwMode="auto">
          <a:xfrm>
            <a:off x="2801158" y="1815096"/>
            <a:ext cx="3148951" cy="2899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E:\ppt\南京诚仁敬\20091129467368_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203" y="3725755"/>
            <a:ext cx="2016224" cy="1992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7"/>
          <p:cNvSpPr txBox="1">
            <a:spLocks noChangeArrowheads="1"/>
          </p:cNvSpPr>
          <p:nvPr/>
        </p:nvSpPr>
        <p:spPr bwMode="auto">
          <a:xfrm>
            <a:off x="2674667" y="1428016"/>
            <a:ext cx="2952749" cy="3518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2265" dirty="0">
                <a:solidFill>
                  <a:srgbClr val="C00000"/>
                </a:solidFill>
                <a:latin typeface="方正吕建德字体" pitchFamily="2" charset="-122"/>
                <a:ea typeface="方正吕建德字体" pitchFamily="2" charset="-122"/>
              </a:rPr>
              <a:t>古</a:t>
            </a:r>
            <a:endParaRPr lang="zh-CN" altLang="en-US" sz="22265" dirty="0">
              <a:solidFill>
                <a:srgbClr val="C00000"/>
              </a:solidFill>
              <a:latin typeface="方正吕建德字体" pitchFamily="2" charset="-122"/>
              <a:ea typeface="方正吕建德字体" pitchFamily="2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2332454" y="4769564"/>
            <a:ext cx="4416137" cy="585513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-------</a:t>
            </a:r>
            <a:r>
              <a:rPr lang="zh-CN" altLang="en-US" sz="24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看几个二十四孝中的故事</a:t>
            </a:r>
            <a:endParaRPr lang="zh-CN" altLang="en-US" sz="2400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j-cs"/>
            </a:endParaRPr>
          </a:p>
        </p:txBody>
      </p:sp>
      <p:sp>
        <p:nvSpPr>
          <p:cNvPr id="7" name="矩形 14"/>
          <p:cNvSpPr>
            <a:spLocks noChangeArrowheads="1"/>
          </p:cNvSpPr>
          <p:nvPr/>
        </p:nvSpPr>
        <p:spPr bwMode="auto">
          <a:xfrm>
            <a:off x="6456462" y="1556016"/>
            <a:ext cx="4222949" cy="2225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1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1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元代郭居敬辑录古代</a:t>
            </a:r>
            <a:r>
              <a:rPr lang="en-US" altLang="zh-CN" sz="21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21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个孝子的故事，编成</a:t>
            </a:r>
            <a:r>
              <a:rPr lang="en-US" altLang="zh-CN" sz="21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1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二十四孝</a:t>
            </a:r>
            <a:r>
              <a:rPr lang="en-US" altLang="zh-CN" sz="21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1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。后来的印本都配上图画，通称</a:t>
            </a:r>
            <a:r>
              <a:rPr lang="en-US" altLang="zh-CN" sz="21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1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二十四孝图</a:t>
            </a:r>
            <a:r>
              <a:rPr lang="en-US" altLang="zh-CN" sz="21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1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，成为宣扬孝道的通俗读物。</a:t>
            </a:r>
            <a:endParaRPr lang="zh-CN" altLang="en-US" sz="2135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55068" y="555571"/>
            <a:ext cx="1484550" cy="5163100"/>
            <a:chOff x="762676" y="-88900"/>
            <a:chExt cx="1278000" cy="4444743"/>
          </a:xfrm>
        </p:grpSpPr>
        <p:pic>
          <p:nvPicPr>
            <p:cNvPr id="8" name="Picture 4" descr="C:\Users\Thinkpad\Desktop\245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820696" y="1494472"/>
              <a:ext cx="4444743" cy="127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11"/>
            <p:cNvSpPr txBox="1">
              <a:spLocks noChangeArrowheads="1"/>
            </p:cNvSpPr>
            <p:nvPr/>
          </p:nvSpPr>
          <p:spPr bwMode="auto">
            <a:xfrm>
              <a:off x="933124" y="725830"/>
              <a:ext cx="724265" cy="2148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4265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古代孝子 </a:t>
              </a:r>
              <a:endParaRPr lang="zh-CN" altLang="en-US" sz="4265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6000">
        <p:fade/>
      </p:transition>
    </mc:Choice>
    <mc:Fallback>
      <p:transition spd="med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5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0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425827" y="1426850"/>
            <a:ext cx="3537856" cy="803190"/>
            <a:chOff x="261938" y="1428750"/>
            <a:chExt cx="4405312" cy="1000125"/>
          </a:xfrm>
        </p:grpSpPr>
        <p:pic>
          <p:nvPicPr>
            <p:cNvPr id="2" name="Picture 16" descr="F:\PPT\新建文件夹 (2)\p26.pn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5813" y="1428750"/>
              <a:ext cx="1000125" cy="1000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" name="Picture 16" descr="F:\PPT\新建文件夹 (2)\p26.pn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625" y="1428750"/>
              <a:ext cx="1000125" cy="1000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Picture 16" descr="F:\PPT\新建文件夹 (2)\p26.pn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7438" y="1428750"/>
              <a:ext cx="1000125" cy="1000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16" descr="F:\PPT\新建文件夹 (2)\p26.pn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50" y="1428750"/>
              <a:ext cx="1000125" cy="1000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矩形 5"/>
            <p:cNvSpPr/>
            <p:nvPr/>
          </p:nvSpPr>
          <p:spPr>
            <a:xfrm rot="2715820">
              <a:off x="4438650" y="1833563"/>
              <a:ext cx="228600" cy="2286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7" name="矩形 6"/>
            <p:cNvSpPr/>
            <p:nvPr/>
          </p:nvSpPr>
          <p:spPr>
            <a:xfrm rot="2715820">
              <a:off x="4191000" y="1833563"/>
              <a:ext cx="228600" cy="2286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8" name="矩形 7"/>
            <p:cNvSpPr/>
            <p:nvPr/>
          </p:nvSpPr>
          <p:spPr>
            <a:xfrm rot="2715820">
              <a:off x="509588" y="1833563"/>
              <a:ext cx="228600" cy="2286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9" name="矩形 8"/>
            <p:cNvSpPr/>
            <p:nvPr/>
          </p:nvSpPr>
          <p:spPr>
            <a:xfrm rot="2715820">
              <a:off x="261938" y="1833563"/>
              <a:ext cx="228600" cy="2286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10" name="TextBox 27"/>
            <p:cNvSpPr txBox="1">
              <a:spLocks noChangeArrowheads="1"/>
            </p:cNvSpPr>
            <p:nvPr/>
          </p:nvSpPr>
          <p:spPr bwMode="auto">
            <a:xfrm>
              <a:off x="865433" y="1492555"/>
              <a:ext cx="3114234" cy="753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335" spc="-200" dirty="0">
                  <a:solidFill>
                    <a:srgbClr val="FFFFE5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亲   尝   汤   药</a:t>
              </a:r>
              <a:endParaRPr lang="zh-CN" altLang="en-US" sz="3335" spc="-200" dirty="0">
                <a:solidFill>
                  <a:srgbClr val="F5EE59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pic>
        <p:nvPicPr>
          <p:cNvPr id="11" name="Picture 2" descr="E:\ppt\南京诚仁敬\200874192142910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906" y="2514614"/>
            <a:ext cx="3447764" cy="272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内容占位符 5"/>
          <p:cNvSpPr txBox="1"/>
          <p:nvPr/>
        </p:nvSpPr>
        <p:spPr>
          <a:xfrm>
            <a:off x="5327915" y="1518290"/>
            <a:ext cx="5376597" cy="286624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indent="0">
              <a:spcBef>
                <a:spcPct val="20000"/>
              </a:spcBef>
              <a:buFontTx/>
              <a:buNone/>
              <a:defRPr sz="16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zh-CN" altLang="en-US" sz="1735" b="1" dirty="0"/>
              <a:t>汉文帝刘恒</a:t>
            </a:r>
            <a:endParaRPr lang="en-US" altLang="zh-CN" sz="1735" b="1" dirty="0"/>
          </a:p>
          <a:p>
            <a:r>
              <a:rPr lang="en-US" altLang="zh-CN" sz="1735" dirty="0"/>
              <a:t>       </a:t>
            </a:r>
            <a:r>
              <a:rPr lang="zh-CN" altLang="en-US" sz="1735" dirty="0"/>
              <a:t>汉高祖第三子，为薄太后所生。高后八年（前</a:t>
            </a:r>
            <a:r>
              <a:rPr lang="en-US" altLang="zh-CN" sz="1735" dirty="0"/>
              <a:t>180</a:t>
            </a:r>
            <a:r>
              <a:rPr lang="zh-CN" altLang="en-US" sz="1735" dirty="0"/>
              <a:t>）即帝位。他以仁孝之名，闻于天下，侍奉母亲从不懈怠。母亲卧病三年，他常常目不交睫，衣不解带；母亲所服的汤药，他亲口尝过后才放心让母亲服用。他在位</a:t>
            </a:r>
            <a:r>
              <a:rPr lang="en-US" altLang="zh-CN" sz="1735" dirty="0"/>
              <a:t>24</a:t>
            </a:r>
            <a:r>
              <a:rPr lang="zh-CN" altLang="en-US" sz="1735" dirty="0"/>
              <a:t>年，重德治，兴礼仪，注意发展农业，使西汉社会稳定，人丁兴旺，经济得到恢复和发展，他与汉景帝的统治时期被誉为“文景之治”。</a:t>
            </a:r>
            <a:br>
              <a:rPr lang="zh-CN" altLang="en-US" sz="1735" dirty="0"/>
            </a:br>
            <a:endParaRPr lang="zh-CN" altLang="en-US" sz="1735" dirty="0"/>
          </a:p>
        </p:txBody>
      </p:sp>
      <p:sp>
        <p:nvSpPr>
          <p:cNvPr id="14" name="矩形 18"/>
          <p:cNvSpPr>
            <a:spLocks noChangeArrowheads="1"/>
          </p:cNvSpPr>
          <p:nvPr/>
        </p:nvSpPr>
        <p:spPr bwMode="auto">
          <a:xfrm>
            <a:off x="5327915" y="3791705"/>
            <a:ext cx="5376597" cy="1479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汉文帝虽贵为天子，却成为久病床前的孝子。他的耐心、他的柔和、他的勤劳、他的体贴，真正做到</a:t>
            </a:r>
            <a:r>
              <a:rPr lang="en-US" altLang="zh-CN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弟子规</a:t>
            </a:r>
            <a:r>
              <a:rPr lang="en-US" altLang="zh-CN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的“亲有疾，药先尝，昼夜侍，不离床”。示范久病床前有孝子！</a:t>
            </a:r>
            <a:endParaRPr lang="zh-CN" altLang="en-US" sz="1735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E:\ppt\南京诚仁敬\20087118414294_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905" y="2494969"/>
            <a:ext cx="3479672" cy="27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1425827" y="1426850"/>
            <a:ext cx="3537856" cy="803190"/>
            <a:chOff x="261938" y="1428750"/>
            <a:chExt cx="4405312" cy="1000125"/>
          </a:xfrm>
        </p:grpSpPr>
        <p:pic>
          <p:nvPicPr>
            <p:cNvPr id="3" name="Picture 16" descr="F:\PPT\新建文件夹 (2)\p26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5813" y="1428750"/>
              <a:ext cx="1000125" cy="1000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Picture 16" descr="F:\PPT\新建文件夹 (2)\p26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625" y="1428750"/>
              <a:ext cx="1000125" cy="1000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16" descr="F:\PPT\新建文件夹 (2)\p26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7438" y="1428750"/>
              <a:ext cx="1000125" cy="1000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16" descr="F:\PPT\新建文件夹 (2)\p26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50" y="1428750"/>
              <a:ext cx="1000125" cy="1000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矩形 6"/>
            <p:cNvSpPr/>
            <p:nvPr/>
          </p:nvSpPr>
          <p:spPr>
            <a:xfrm rot="2715820">
              <a:off x="4438650" y="1833563"/>
              <a:ext cx="228600" cy="2286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8" name="矩形 7"/>
            <p:cNvSpPr/>
            <p:nvPr/>
          </p:nvSpPr>
          <p:spPr>
            <a:xfrm rot="2715820">
              <a:off x="4191000" y="1833563"/>
              <a:ext cx="228600" cy="2286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9" name="矩形 8"/>
            <p:cNvSpPr/>
            <p:nvPr/>
          </p:nvSpPr>
          <p:spPr>
            <a:xfrm rot="2715820">
              <a:off x="509588" y="1833563"/>
              <a:ext cx="228600" cy="2286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10" name="矩形 9"/>
            <p:cNvSpPr/>
            <p:nvPr/>
          </p:nvSpPr>
          <p:spPr>
            <a:xfrm rot="2715820">
              <a:off x="261938" y="1833563"/>
              <a:ext cx="228600" cy="2286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11" name="TextBox 27"/>
            <p:cNvSpPr txBox="1">
              <a:spLocks noChangeArrowheads="1"/>
            </p:cNvSpPr>
            <p:nvPr/>
          </p:nvSpPr>
          <p:spPr bwMode="auto">
            <a:xfrm>
              <a:off x="865433" y="1492555"/>
              <a:ext cx="3114234" cy="753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335" spc="-200" dirty="0">
                  <a:solidFill>
                    <a:srgbClr val="FFFFE5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涤   亲   溺   器</a:t>
              </a:r>
              <a:endParaRPr lang="zh-CN" altLang="en-US" sz="3335" spc="-200" dirty="0">
                <a:solidFill>
                  <a:srgbClr val="FFFFE5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13" name="内容占位符 5"/>
          <p:cNvSpPr txBox="1"/>
          <p:nvPr/>
        </p:nvSpPr>
        <p:spPr>
          <a:xfrm>
            <a:off x="5327915" y="1518290"/>
            <a:ext cx="5376597" cy="191071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indent="0">
              <a:spcBef>
                <a:spcPct val="20000"/>
              </a:spcBef>
              <a:buFontTx/>
              <a:buNone/>
              <a:defRPr sz="16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zh-CN" altLang="en-US" sz="1935" b="1" dirty="0"/>
              <a:t>黄庭坚</a:t>
            </a:r>
            <a:endParaRPr lang="zh-CN" altLang="en-US" sz="1935" b="1" dirty="0"/>
          </a:p>
          <a:p>
            <a:r>
              <a:rPr lang="zh-CN" altLang="en-US" sz="1935" dirty="0"/>
              <a:t>    北宋分宁（今江西修水）人，著名诗人、书法家。虽身居高位，侍奉母亲却竭尽孝诚，每天晚上，都亲自为母亲洗涤溺器（便桶），没有一天忘记儿子应尽的职责。</a:t>
            </a:r>
            <a:endParaRPr lang="zh-CN" altLang="en-US" sz="1935" dirty="0"/>
          </a:p>
          <a:p>
            <a:br>
              <a:rPr lang="zh-CN" altLang="en-US" sz="1935" b="1" dirty="0"/>
            </a:br>
            <a:endParaRPr lang="zh-CN" altLang="en-US" sz="1935" b="1" dirty="0"/>
          </a:p>
        </p:txBody>
      </p:sp>
      <p:sp>
        <p:nvSpPr>
          <p:cNvPr id="14" name="矩形 18"/>
          <p:cNvSpPr>
            <a:spLocks noChangeArrowheads="1"/>
          </p:cNvSpPr>
          <p:nvPr/>
        </p:nvSpPr>
        <p:spPr bwMode="auto">
          <a:xfrm>
            <a:off x="5327915" y="3433571"/>
            <a:ext cx="5376597" cy="1825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孟子曰：“事孰为大？事亲为大。”意思是说，什么事最重大？侍奉父母最重大。为什么呢？古德说：水有源，木有本，父母者，人子之本源也。孝本于天性。黄庭坚成名和做官之后仍不忘本，所以他的事业才长久，名垂千古，正是有源头之水，有根本之木啊！</a:t>
            </a:r>
            <a:endParaRPr lang="zh-CN" altLang="en-US" sz="1735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459437" y="2712453"/>
            <a:ext cx="8732563" cy="2698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just" fontAlgn="base">
              <a:spcBef>
                <a:spcPct val="0"/>
              </a:spcBef>
              <a:spcAft>
                <a:spcPts val="800"/>
              </a:spcAft>
            </a:pPr>
            <a:r>
              <a:rPr lang="en-US" altLang="zh-CN" sz="2665" dirty="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     </a:t>
            </a:r>
            <a:r>
              <a:rPr lang="zh-CN" altLang="en-US" sz="2665" dirty="0">
                <a:solidFill>
                  <a:srgbClr val="C00000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什么是讲道德？</a:t>
            </a:r>
            <a:endParaRPr lang="en-US" altLang="zh-CN" sz="2665" dirty="0">
              <a:solidFill>
                <a:srgbClr val="C00000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  <a:p>
            <a:pPr algn="just" fontAlgn="base">
              <a:spcBef>
                <a:spcPct val="0"/>
              </a:spcBef>
              <a:spcAft>
                <a:spcPts val="800"/>
              </a:spcAft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用浅显明白的语言解释就是：道德是人类分辨善恶的标准。直白点就是区分好与坏的标准。知道什么是好，什么是坏；什么是对的，什么是错的。善恶美丑，是非好坏，很简单。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spcBef>
                <a:spcPct val="0"/>
              </a:spcBef>
              <a:spcAft>
                <a:spcPts val="800"/>
              </a:spcAft>
            </a:pPr>
            <a:r>
              <a:rPr lang="zh-CN" altLang="en-US" sz="2665" dirty="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     </a:t>
            </a:r>
            <a:r>
              <a:rPr lang="zh-CN" altLang="en-US" sz="2665" dirty="0">
                <a:solidFill>
                  <a:srgbClr val="C00000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什么是讲道德？</a:t>
            </a:r>
            <a:endParaRPr lang="en-US" altLang="zh-CN" sz="2665" dirty="0">
              <a:solidFill>
                <a:srgbClr val="C00000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  <a:p>
            <a:pPr algn="just" fontAlgn="base">
              <a:spcBef>
                <a:spcPct val="0"/>
              </a:spcBef>
              <a:spcAft>
                <a:spcPts val="800"/>
              </a:spcAft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我认为讲道德就是与人为善。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3459437" y="1540934"/>
            <a:ext cx="5544413" cy="995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865" dirty="0">
                <a:solidFill>
                  <a:srgbClr val="6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什么是道德？</a:t>
            </a:r>
            <a:endParaRPr lang="zh-CN" altLang="en-US" sz="5865" dirty="0">
              <a:solidFill>
                <a:srgbClr val="6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Thinkpad\Desktop\PNG\1_0004_图层-10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6" r="5288" b="6991"/>
          <a:stretch>
            <a:fillRect/>
          </a:stretch>
        </p:blipFill>
        <p:spPr bwMode="auto">
          <a:xfrm>
            <a:off x="2801158" y="1815096"/>
            <a:ext cx="3148951" cy="2899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17"/>
          <p:cNvSpPr txBox="1">
            <a:spLocks noChangeArrowheads="1"/>
          </p:cNvSpPr>
          <p:nvPr/>
        </p:nvSpPr>
        <p:spPr bwMode="auto">
          <a:xfrm>
            <a:off x="2956819" y="1428016"/>
            <a:ext cx="2952749" cy="3518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2265" dirty="0">
                <a:solidFill>
                  <a:srgbClr val="C00000"/>
                </a:solidFill>
                <a:latin typeface="方正吕建德字体" pitchFamily="2" charset="-122"/>
                <a:ea typeface="方正吕建德字体" pitchFamily="2" charset="-122"/>
              </a:rPr>
              <a:t>今</a:t>
            </a:r>
            <a:endParaRPr lang="zh-CN" altLang="en-US" sz="22265" dirty="0">
              <a:solidFill>
                <a:srgbClr val="C00000"/>
              </a:solidFill>
              <a:latin typeface="方正吕建德字体" pitchFamily="2" charset="-122"/>
              <a:ea typeface="方正吕建德字体" pitchFamily="2" charset="-122"/>
            </a:endParaRPr>
          </a:p>
        </p:txBody>
      </p:sp>
      <p:sp>
        <p:nvSpPr>
          <p:cNvPr id="7" name="矩形 14"/>
          <p:cNvSpPr>
            <a:spLocks noChangeArrowheads="1"/>
          </p:cNvSpPr>
          <p:nvPr/>
        </p:nvSpPr>
        <p:spPr bwMode="auto">
          <a:xfrm>
            <a:off x="6259744" y="1956994"/>
            <a:ext cx="4222949" cy="2103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66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</a:t>
            </a:r>
            <a:r>
              <a:rPr lang="zh-CN" altLang="en-US" sz="266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中国领袖的孝</a:t>
            </a:r>
            <a:endParaRPr lang="zh-CN" altLang="en-US" sz="2665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66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</a:t>
            </a:r>
            <a:r>
              <a:rPr lang="zh-CN" altLang="en-US" sz="266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现代人的孝</a:t>
            </a:r>
            <a:endParaRPr lang="zh-CN" altLang="en-US" sz="2665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endParaRPr lang="zh-CN" altLang="en-US" sz="2665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2" descr="E:\ppt\ppt素材\p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225" y="3800182"/>
            <a:ext cx="3870303" cy="305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1155068" y="555571"/>
            <a:ext cx="1484550" cy="5163100"/>
            <a:chOff x="762676" y="-88900"/>
            <a:chExt cx="1278000" cy="4444743"/>
          </a:xfrm>
        </p:grpSpPr>
        <p:pic>
          <p:nvPicPr>
            <p:cNvPr id="12" name="Picture 4" descr="C:\Users\Thinkpad\Desktop\245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820696" y="1494472"/>
              <a:ext cx="4444743" cy="127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1"/>
            <p:cNvSpPr txBox="1">
              <a:spLocks noChangeArrowheads="1"/>
            </p:cNvSpPr>
            <p:nvPr/>
          </p:nvSpPr>
          <p:spPr bwMode="auto">
            <a:xfrm>
              <a:off x="933124" y="725830"/>
              <a:ext cx="724265" cy="2148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4265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现代孝子 </a:t>
              </a:r>
              <a:endParaRPr lang="zh-CN" altLang="en-US" sz="4265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6000">
        <p:fade/>
      </p:transition>
    </mc:Choice>
    <mc:Fallback>
      <p:transition spd="med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mgsrc.baidu.com/baike/pic/item/dbf554ed5f81019cb21cb118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509" y="1431933"/>
            <a:ext cx="2939048" cy="392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内容占位符 5"/>
          <p:cNvSpPr txBox="1"/>
          <p:nvPr/>
        </p:nvSpPr>
        <p:spPr>
          <a:xfrm>
            <a:off x="4847861" y="2299518"/>
            <a:ext cx="5568619" cy="31457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indent="0">
              <a:spcBef>
                <a:spcPct val="20000"/>
              </a:spcBef>
              <a:buFontTx/>
              <a:buNone/>
              <a:defRPr sz="16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zh-CN" altLang="en-US" sz="1935" dirty="0"/>
              <a:t>    毛泽东对母亲感情很深。</a:t>
            </a:r>
            <a:r>
              <a:rPr lang="en-US" altLang="zh-CN" sz="1935" dirty="0"/>
              <a:t>1918</a:t>
            </a:r>
            <a:r>
              <a:rPr lang="zh-CN" altLang="en-US" sz="1935" dirty="0"/>
              <a:t>年他从长沙赴北京前夕，十分挂念生病的母亲，特地请人开了一个药方寄给舅父。次年春特返回长沙，把母亲接来就医。</a:t>
            </a:r>
            <a:r>
              <a:rPr lang="en-US" altLang="zh-CN" sz="1935" dirty="0"/>
              <a:t>10</a:t>
            </a:r>
            <a:r>
              <a:rPr lang="zh-CN" altLang="en-US" sz="1935" dirty="0"/>
              <a:t>月</a:t>
            </a:r>
            <a:r>
              <a:rPr lang="en-US" altLang="zh-CN" sz="1935" dirty="0"/>
              <a:t>5</a:t>
            </a:r>
            <a:r>
              <a:rPr lang="zh-CN" altLang="en-US" sz="1935" dirty="0"/>
              <a:t>日，毛泽东的母亲病逝，终年五十二岁。毛泽东日夜兼程从长沙赶回韶山守灵，并和泪写下一篇情义深长的</a:t>
            </a:r>
            <a:r>
              <a:rPr lang="en-US" altLang="zh-CN" sz="1935" dirty="0"/>
              <a:t>《</a:t>
            </a:r>
            <a:r>
              <a:rPr lang="zh-CN" altLang="en-US" sz="1935" dirty="0"/>
              <a:t>祭母文</a:t>
            </a:r>
            <a:r>
              <a:rPr lang="en-US" altLang="zh-CN" sz="1935" dirty="0"/>
              <a:t>》</a:t>
            </a:r>
            <a:r>
              <a:rPr lang="zh-CN" altLang="en-US" sz="1935" dirty="0"/>
              <a:t>。</a:t>
            </a:r>
            <a:endParaRPr lang="zh-CN" altLang="en-US" sz="1935" dirty="0"/>
          </a:p>
          <a:p>
            <a:r>
              <a:rPr lang="zh-CN" altLang="en-US" sz="1935" dirty="0"/>
              <a:t>    “吾母高风，首推博爱。 远近亲疏，一皆覆载。恺恻慈祥，感动庶汇。 爱力所及，原本真诚。不作诳言，不存欺</a:t>
            </a:r>
            <a:r>
              <a:rPr lang="en-US" altLang="zh-CN" sz="1935" dirty="0"/>
              <a:t>…”</a:t>
            </a:r>
            <a:endParaRPr lang="zh-CN" altLang="en-US" sz="1935" dirty="0"/>
          </a:p>
        </p:txBody>
      </p:sp>
      <p:grpSp>
        <p:nvGrpSpPr>
          <p:cNvPr id="7" name="组合 6"/>
          <p:cNvGrpSpPr/>
          <p:nvPr/>
        </p:nvGrpSpPr>
        <p:grpSpPr>
          <a:xfrm>
            <a:off x="4725416" y="1209411"/>
            <a:ext cx="5376597" cy="1174775"/>
            <a:chOff x="3493262" y="843558"/>
            <a:chExt cx="4032448" cy="881081"/>
          </a:xfrm>
        </p:grpSpPr>
        <p:pic>
          <p:nvPicPr>
            <p:cNvPr id="9" name="Picture 4" descr="C:\Users\Thinkpad\Desktop\245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3262" y="843558"/>
              <a:ext cx="4032448" cy="8810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矩形 4"/>
            <p:cNvSpPr/>
            <p:nvPr/>
          </p:nvSpPr>
          <p:spPr>
            <a:xfrm>
              <a:off x="3801120" y="1070582"/>
              <a:ext cx="2358008" cy="4293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中国领袖的孝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5"/>
          <p:cNvSpPr txBox="1"/>
          <p:nvPr/>
        </p:nvSpPr>
        <p:spPr>
          <a:xfrm>
            <a:off x="4847861" y="2423683"/>
            <a:ext cx="5568619" cy="316835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indent="0">
              <a:spcBef>
                <a:spcPct val="20000"/>
              </a:spcBef>
              <a:buFontTx/>
              <a:buNone/>
              <a:defRPr sz="16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zh-CN" altLang="en-US" sz="2000" dirty="0"/>
              <a:t>     夏伯根是邓小平的继母，邓小平对正直、善良、勤劳、肯干的继母特别敬重和爱戴。邓小平调中央工作后，他把继母接到北京承担起赡养继母的义务，邓小平夫妇待她如亲母，从不分你我，在饮食、卫生、穿戴等生活的各个方面，十分周全的照顾老人、安抚老人、使她晚年心情愉快。夏伯根老人能够高寿，与邓小平夫妇对她几十年如一日的爱戴、敬重、关心、照顾是分不开的。</a:t>
            </a:r>
            <a:endParaRPr lang="zh-CN" altLang="en-US" sz="2000" dirty="0"/>
          </a:p>
        </p:txBody>
      </p:sp>
      <p:pic>
        <p:nvPicPr>
          <p:cNvPr id="3074" name="Picture 2" descr="http://imgsrc.baidu.com/baike/pic/item/c856613e3056986870cf6c91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019" y="1465534"/>
            <a:ext cx="2753811" cy="3926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4725416" y="1209411"/>
            <a:ext cx="5376597" cy="1174775"/>
            <a:chOff x="3493262" y="843558"/>
            <a:chExt cx="4032448" cy="881081"/>
          </a:xfrm>
        </p:grpSpPr>
        <p:pic>
          <p:nvPicPr>
            <p:cNvPr id="7" name="Picture 4" descr="C:\Users\Thinkpad\Desktop\245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3262" y="843558"/>
              <a:ext cx="4032448" cy="8810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矩形 7"/>
            <p:cNvSpPr/>
            <p:nvPr/>
          </p:nvSpPr>
          <p:spPr>
            <a:xfrm>
              <a:off x="3801120" y="1070582"/>
              <a:ext cx="2358008" cy="4293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中国领袖的孝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5"/>
          <p:cNvSpPr txBox="1">
            <a:spLocks noChangeArrowheads="1"/>
          </p:cNvSpPr>
          <p:nvPr/>
        </p:nvSpPr>
        <p:spPr bwMode="auto">
          <a:xfrm>
            <a:off x="2432355" y="1238251"/>
            <a:ext cx="8272157" cy="195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735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73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感动中国</a:t>
            </a:r>
            <a:r>
              <a:rPr lang="en-US" altLang="zh-CN" sz="1735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2004</a:t>
            </a:r>
            <a:r>
              <a:rPr lang="zh-CN" altLang="en-US" sz="173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年度人物中有一位孝子，他的孝行感动全中国，他叫田世国，是一名广州市的律师，男，</a:t>
            </a:r>
            <a:r>
              <a:rPr lang="en-US" altLang="zh-CN" sz="1735" dirty="0">
                <a:latin typeface="微软雅黑" panose="020B0503020204020204" pitchFamily="34" charset="-122"/>
                <a:ea typeface="微软雅黑" panose="020B0503020204020204" pitchFamily="34" charset="-122"/>
              </a:rPr>
              <a:t>38</a:t>
            </a:r>
            <a:r>
              <a:rPr lang="zh-CN" altLang="en-US" sz="173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岁。</a:t>
            </a:r>
            <a:r>
              <a:rPr lang="en-US" altLang="zh-CN" sz="1735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2004</a:t>
            </a:r>
            <a:r>
              <a:rPr lang="zh-CN" altLang="en-US" sz="173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年他的母亲患尿毒症，他得知母亲最好的治疗方式是移植一个健康的肾脏，就毅然决定瞒著母亲，将自己的一个肾脏移植给妈妈。去年</a:t>
            </a:r>
            <a:r>
              <a:rPr lang="en-US" sz="1735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735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73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735" dirty="0">
                <a:latin typeface="微软雅黑" panose="020B0503020204020204" pitchFamily="34" charset="-122"/>
                <a:ea typeface="微软雅黑" panose="020B0503020204020204" pitchFamily="34" charset="-122"/>
              </a:rPr>
              <a:t>29</a:t>
            </a:r>
            <a:r>
              <a:rPr lang="zh-CN" altLang="en-US" sz="173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，在上海医院，母植子肾手术成功，二人都已经康复出院。正是：“慈母身上肾，孝子一片心”。田世国，把生命的一部分回馈给病危的母亲，至今不让母亲知道，他的孝行，让天下所有的母亲含泪微笑，他的真情唤起天下所有儿女的孝心。</a:t>
            </a:r>
            <a:endParaRPr lang="en-US" altLang="zh-CN" sz="17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3" descr="E:\ppt\南京诚仁敬\BB15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571" y="2852936"/>
            <a:ext cx="4045085" cy="319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8"/>
          <p:cNvSpPr>
            <a:spLocks noChangeArrowheads="1"/>
          </p:cNvSpPr>
          <p:nvPr/>
        </p:nvSpPr>
        <p:spPr bwMode="auto">
          <a:xfrm>
            <a:off x="1526519" y="1235995"/>
            <a:ext cx="718210" cy="1600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3465" dirty="0">
                <a:solidFill>
                  <a:srgbClr val="D50000"/>
                </a:solidFill>
                <a:latin typeface="方正华隶简体" pitchFamily="65" charset="-122"/>
                <a:ea typeface="方正华隶简体" pitchFamily="65" charset="-122"/>
              </a:rPr>
              <a:t>田世国</a:t>
            </a:r>
            <a:endParaRPr lang="zh-CN" altLang="en-US" sz="3465" dirty="0">
              <a:solidFill>
                <a:srgbClr val="D50000"/>
              </a:solidFill>
              <a:latin typeface="方正华隶简体" pitchFamily="65" charset="-122"/>
              <a:ea typeface="方正华隶简体" pitchFamily="65" charset="-122"/>
            </a:endParaRPr>
          </a:p>
        </p:txBody>
      </p:sp>
      <p:sp>
        <p:nvSpPr>
          <p:cNvPr id="5" name="TextBox 11"/>
          <p:cNvSpPr txBox="1">
            <a:spLocks noChangeArrowheads="1"/>
          </p:cNvSpPr>
          <p:nvPr/>
        </p:nvSpPr>
        <p:spPr bwMode="auto">
          <a:xfrm>
            <a:off x="1261110" y="3363675"/>
            <a:ext cx="6083029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3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b="1" dirty="0"/>
              <a:t>感动中国人物评选</a:t>
            </a:r>
            <a:r>
              <a:rPr lang="en-US" sz="1600" b="1" dirty="0"/>
              <a:t>”</a:t>
            </a:r>
            <a:r>
              <a:rPr lang="zh-CN" altLang="en-US" sz="1600" b="1" dirty="0"/>
              <a:t>委员会对田世国的评价是：</a:t>
            </a:r>
            <a:endParaRPr lang="zh-CN" altLang="en-US" sz="1600" b="1" dirty="0"/>
          </a:p>
          <a:p>
            <a:r>
              <a:rPr lang="zh-CN" altLang="en-US" sz="1600" dirty="0"/>
              <a:t>　　</a:t>
            </a:r>
            <a:r>
              <a:rPr lang="zh-CN" altLang="en-US" sz="1600" dirty="0">
                <a:solidFill>
                  <a:srgbClr val="EE0000"/>
                </a:solidFill>
              </a:rPr>
              <a:t>孝顺、孝心、孝道，是今天社会转型期人际间情感疏离的感召。小羊有跪乳之恩，乌鸦有反哺之义。捐肾救母，大亲、大情、大义。</a:t>
            </a:r>
            <a:endParaRPr lang="zh-CN" altLang="en-US" sz="1600" dirty="0">
              <a:solidFill>
                <a:srgbClr val="EE0000"/>
              </a:solidFill>
            </a:endParaRPr>
          </a:p>
          <a:p>
            <a:r>
              <a:rPr lang="zh-CN" altLang="en-US" sz="1600" dirty="0"/>
              <a:t>　　    中央电视台对这位元孝子的宣传、表彰报导，唤起全国人民的孝心。孝，在感动中国！</a:t>
            </a:r>
            <a:endParaRPr lang="zh-CN" altLang="en-US" sz="1600" dirty="0"/>
          </a:p>
          <a:p>
            <a:r>
              <a:rPr lang="zh-CN" altLang="en-US" sz="1600" dirty="0"/>
              <a:t>     孔子说：“教民亲爱，莫过于孝”（</a:t>
            </a:r>
            <a:r>
              <a:rPr lang="en-US" altLang="zh-CN" sz="1600" dirty="0"/>
              <a:t>《</a:t>
            </a:r>
            <a:r>
              <a:rPr lang="zh-CN" altLang="en-US" sz="1600" dirty="0"/>
              <a:t>孝经</a:t>
            </a:r>
            <a:r>
              <a:rPr lang="en-US" altLang="zh-CN" sz="1600" dirty="0"/>
              <a:t>·</a:t>
            </a:r>
            <a:r>
              <a:rPr lang="zh-CN" altLang="en-US" sz="1600" dirty="0"/>
              <a:t>广要道章</a:t>
            </a:r>
            <a:r>
              <a:rPr lang="en-US" altLang="zh-CN" sz="1600" dirty="0"/>
              <a:t>》</a:t>
            </a:r>
            <a:r>
              <a:rPr lang="zh-CN" altLang="en-US" sz="1600" dirty="0"/>
              <a:t>）意思是说，教人民相亲相爱，莫过于推行孝道了。</a:t>
            </a:r>
            <a:endParaRPr lang="zh-CN" altLang="en-US" sz="1600" dirty="0"/>
          </a:p>
          <a:p>
            <a:endParaRPr lang="en-US" altLang="zh-CN" sz="1600" dirty="0"/>
          </a:p>
        </p:txBody>
      </p:sp>
      <p:pic>
        <p:nvPicPr>
          <p:cNvPr id="6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55464" y="2723021"/>
            <a:ext cx="1076891" cy="671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5"/>
          <p:cNvSpPr txBox="1">
            <a:spLocks noChangeArrowheads="1"/>
          </p:cNvSpPr>
          <p:nvPr/>
        </p:nvSpPr>
        <p:spPr bwMode="auto">
          <a:xfrm>
            <a:off x="2462835" y="1238251"/>
            <a:ext cx="8433699" cy="1672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古代的官员和读书人会孝敬父母，而带动当时的风气。而今</a:t>
            </a:r>
            <a:r>
              <a:rPr lang="en-US" altLang="zh-CN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2005</a:t>
            </a:r>
            <a:r>
              <a:rPr lang="zh-CN" altLang="en-US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年中国评出十大孝子。其中有一位，名叫李世同，文化程度：大学，是经济师。他担任河南省杞县政协副主席。这位孝子，他的爱心遍及全县的老人。几年来，他深入</a:t>
            </a:r>
            <a:r>
              <a:rPr lang="en-US" altLang="zh-CN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多个行政村调查，了解乡村老人的真实生活状况</a:t>
            </a:r>
            <a:r>
              <a:rPr lang="en-US" altLang="zh-CN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调查的资料达</a:t>
            </a:r>
            <a:r>
              <a:rPr lang="en-US" altLang="zh-CN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多万字。他统计出，这些村子里的老人，生活愉快者占</a:t>
            </a:r>
            <a:r>
              <a:rPr lang="en-US" altLang="zh-CN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20%,</a:t>
            </a:r>
            <a:r>
              <a:rPr lang="zh-CN" altLang="en-US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一般情况者占</a:t>
            </a:r>
            <a:r>
              <a:rPr lang="en-US" altLang="zh-CN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r>
              <a:rPr lang="zh-CN" altLang="en-US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，受委屈、招嫌弃者占</a:t>
            </a:r>
            <a:r>
              <a:rPr lang="en-US" altLang="zh-CN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  <a:r>
              <a:rPr lang="zh-CN" altLang="en-US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，受虐待遗弃者占</a:t>
            </a:r>
            <a:r>
              <a:rPr lang="en-US" altLang="zh-CN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r>
              <a:rPr lang="zh-CN" altLang="en-US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。他还统计出，这些农村老人，自己劳动养活自己的占 </a:t>
            </a:r>
            <a:r>
              <a:rPr lang="en-US" altLang="zh-CN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70%</a:t>
            </a:r>
            <a:r>
              <a:rPr lang="zh-CN" altLang="en-US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；一半靠自己一半靠子女供养的占</a:t>
            </a:r>
            <a:r>
              <a:rPr lang="en-US" altLang="zh-CN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r>
              <a:rPr lang="zh-CN" altLang="en-US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；完全由子女养活的占</a:t>
            </a:r>
            <a:r>
              <a:rPr lang="en-US" altLang="zh-CN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  <a:r>
              <a:rPr lang="zh-CN" altLang="en-US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。鉴于这种情况，他发起组织成立”敬老孝老志愿者活动协会”，开展多种形式的敬老孝老活动。</a:t>
            </a:r>
            <a:endParaRPr lang="en-US" altLang="zh-CN" sz="14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8"/>
          <p:cNvSpPr>
            <a:spLocks noChangeArrowheads="1"/>
          </p:cNvSpPr>
          <p:nvPr/>
        </p:nvSpPr>
        <p:spPr bwMode="auto">
          <a:xfrm>
            <a:off x="1526519" y="1235995"/>
            <a:ext cx="718210" cy="1600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3465" dirty="0">
                <a:solidFill>
                  <a:srgbClr val="D50000"/>
                </a:solidFill>
                <a:latin typeface="方正华隶简体" pitchFamily="65" charset="-122"/>
                <a:ea typeface="方正华隶简体" pitchFamily="65" charset="-122"/>
              </a:rPr>
              <a:t>李世同</a:t>
            </a:r>
            <a:endParaRPr lang="zh-CN" altLang="en-US" sz="3465" dirty="0">
              <a:solidFill>
                <a:srgbClr val="D50000"/>
              </a:solidFill>
              <a:latin typeface="方正华隶简体" pitchFamily="65" charset="-122"/>
              <a:ea typeface="方正华隶简体" pitchFamily="65" charset="-122"/>
            </a:endParaRPr>
          </a:p>
        </p:txBody>
      </p:sp>
      <p:sp>
        <p:nvSpPr>
          <p:cNvPr id="5" name="TextBox 11"/>
          <p:cNvSpPr txBox="1">
            <a:spLocks noChangeArrowheads="1"/>
          </p:cNvSpPr>
          <p:nvPr/>
        </p:nvSpPr>
        <p:spPr bwMode="auto">
          <a:xfrm>
            <a:off x="1465027" y="4572119"/>
            <a:ext cx="587911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3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>
                <a:solidFill>
                  <a:srgbClr val="EE0000"/>
                </a:solidFill>
              </a:rPr>
              <a:t> 孔子在</a:t>
            </a:r>
            <a:r>
              <a:rPr lang="en-US" altLang="zh-CN" sz="1600" dirty="0">
                <a:solidFill>
                  <a:srgbClr val="EE0000"/>
                </a:solidFill>
              </a:rPr>
              <a:t>《</a:t>
            </a:r>
            <a:r>
              <a:rPr lang="zh-CN" altLang="en-US" sz="1600" dirty="0">
                <a:solidFill>
                  <a:srgbClr val="EE0000"/>
                </a:solidFill>
              </a:rPr>
              <a:t>孝经</a:t>
            </a:r>
            <a:r>
              <a:rPr lang="en-US" altLang="zh-CN" sz="1600" dirty="0">
                <a:solidFill>
                  <a:srgbClr val="EE0000"/>
                </a:solidFill>
              </a:rPr>
              <a:t>》</a:t>
            </a:r>
            <a:r>
              <a:rPr lang="zh-CN" altLang="en-US" sz="1600" dirty="0">
                <a:solidFill>
                  <a:srgbClr val="EE0000"/>
                </a:solidFill>
              </a:rPr>
              <a:t>中说：“教民亲爱，莫善于孝”。意思是说：教人民相亲相爱，莫过于推行孝道了。</a:t>
            </a:r>
            <a:endParaRPr lang="en-US" altLang="zh-CN" sz="1600" dirty="0">
              <a:solidFill>
                <a:srgbClr val="EE0000"/>
              </a:solidFill>
            </a:endParaRPr>
          </a:p>
        </p:txBody>
      </p:sp>
      <p:pic>
        <p:nvPicPr>
          <p:cNvPr id="6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55464" y="2723021"/>
            <a:ext cx="1076891" cy="671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Documents and Settings\Owner\桌面\20071010095627_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6161" y="2926041"/>
            <a:ext cx="3394511" cy="216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1465029" y="3026579"/>
            <a:ext cx="5975121" cy="167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例如，举行“敬老孝老思想教育报告会”</a:t>
            </a:r>
            <a:r>
              <a:rPr lang="en-US" altLang="zh-CN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多场，直            </a:t>
            </a:r>
            <a:endParaRPr lang="en-US" altLang="zh-CN" sz="14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</a:t>
            </a:r>
            <a:r>
              <a:rPr lang="zh-CN" altLang="en-US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接受教育的群众 </a:t>
            </a:r>
            <a:r>
              <a:rPr lang="en-US" altLang="zh-CN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万多人。他直接关怀帮助解决老人子女纠纷案件 </a:t>
            </a:r>
            <a:r>
              <a:rPr lang="en-US" altLang="zh-CN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多起。发动开展“敬老孝老思想教育进万家”的活动等等。这位孝子，被称为精神文明建设的使者，老年人的贴心人，敬老孝老的楷模，爱心功臣。在他的带动下，敬老孝老志愿者队伍已发展到 </a:t>
            </a:r>
            <a:r>
              <a:rPr lang="en-US" altLang="zh-CN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300</a:t>
            </a:r>
            <a:r>
              <a:rPr lang="zh-CN" altLang="en-US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余人了。</a:t>
            </a:r>
            <a:endParaRPr lang="zh-CN" altLang="en-US" sz="14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lang="zh-CN" altLang="en-US" sz="14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ppt\南京诚仁敬\2843163_102520517706_2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5688" y="1459109"/>
            <a:ext cx="2586163" cy="4189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870105" y="661626"/>
            <a:ext cx="1577488" cy="5376597"/>
            <a:chOff x="652579" y="496219"/>
            <a:chExt cx="1183116" cy="4032448"/>
          </a:xfrm>
        </p:grpSpPr>
        <p:pic>
          <p:nvPicPr>
            <p:cNvPr id="7" name="Picture 4" descr="C:\Users\Thinkpad\Desktop\245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772087" y="1920885"/>
              <a:ext cx="4032448" cy="11831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11"/>
            <p:cNvSpPr txBox="1">
              <a:spLocks noChangeArrowheads="1"/>
            </p:cNvSpPr>
            <p:nvPr/>
          </p:nvSpPr>
          <p:spPr bwMode="auto">
            <a:xfrm>
              <a:off x="875284" y="787656"/>
              <a:ext cx="630991" cy="1771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4265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为何要孝</a:t>
              </a:r>
              <a:endParaRPr lang="zh-CN" altLang="en-US" sz="4265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126231" y="1151666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D50000"/>
                </a:solidFill>
                <a:latin typeface="方正华隶简体" pitchFamily="65" charset="-122"/>
                <a:ea typeface="方正华隶简体" pitchFamily="65" charset="-122"/>
              </a:rPr>
              <a:t>儒家</a:t>
            </a:r>
            <a:r>
              <a:rPr lang="en-US" altLang="zh-CN" sz="3200" dirty="0">
                <a:solidFill>
                  <a:srgbClr val="D50000"/>
                </a:solidFill>
                <a:latin typeface="方正华隶简体" pitchFamily="65" charset="-122"/>
                <a:ea typeface="方正华隶简体" pitchFamily="65" charset="-122"/>
              </a:rPr>
              <a:t>──</a:t>
            </a:r>
            <a:r>
              <a:rPr lang="zh-CN" altLang="en-US" sz="3200" dirty="0">
                <a:solidFill>
                  <a:srgbClr val="D50000"/>
                </a:solidFill>
                <a:latin typeface="方正华隶简体" pitchFamily="65" charset="-122"/>
                <a:ea typeface="方正华隶简体" pitchFamily="65" charset="-122"/>
              </a:rPr>
              <a:t>晓之以要理</a:t>
            </a:r>
            <a:endParaRPr lang="zh-CN" altLang="en-US" sz="3200" dirty="0">
              <a:solidFill>
                <a:srgbClr val="D50000"/>
              </a:solidFill>
              <a:latin typeface="方正华隶简体" pitchFamily="65" charset="-122"/>
              <a:ea typeface="方正华隶简体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43872" y="2806240"/>
            <a:ext cx="6048672" cy="246677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zh-CN" altLang="en-US" sz="1335" dirty="0">
                <a:latin typeface="楷体" panose="02010609060101010101" pitchFamily="49" charset="-122"/>
                <a:ea typeface="楷体" panose="02010609060101010101" pitchFamily="49" charset="-122"/>
              </a:rPr>
              <a:t>    两千多年前，在中国春秋时代，</a:t>
            </a:r>
            <a:r>
              <a:rPr lang="en-US" altLang="zh-CN" sz="1335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1335" dirty="0">
                <a:latin typeface="楷体" panose="02010609060101010101" pitchFamily="49" charset="-122"/>
                <a:ea typeface="楷体" panose="02010609060101010101" pitchFamily="49" charset="-122"/>
              </a:rPr>
              <a:t>至圣先师</a:t>
            </a:r>
            <a:r>
              <a:rPr lang="en-US" altLang="zh-CN" sz="1335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1335" dirty="0">
                <a:latin typeface="楷体" panose="02010609060101010101" pitchFamily="49" charset="-122"/>
                <a:ea typeface="楷体" panose="02010609060101010101" pitchFamily="49" charset="-122"/>
              </a:rPr>
              <a:t>孔子和他的学生们就讨论了这个问题。</a:t>
            </a:r>
            <a:endParaRPr lang="zh-CN" altLang="en-US" sz="1335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1335" dirty="0">
                <a:latin typeface="楷体" panose="02010609060101010101" pitchFamily="49" charset="-122"/>
                <a:ea typeface="楷体" panose="02010609060101010101" pitchFamily="49" charset="-122"/>
              </a:rPr>
              <a:t>    一天，孔子闲坐著，他的学生曾参（曾参，就是曾子，</a:t>
            </a:r>
            <a:r>
              <a:rPr lang="en-US" altLang="zh-CN" sz="1335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335" dirty="0">
                <a:latin typeface="楷体" panose="02010609060101010101" pitchFamily="49" charset="-122"/>
                <a:ea typeface="楷体" panose="02010609060101010101" pitchFamily="49" charset="-122"/>
              </a:rPr>
              <a:t>大学</a:t>
            </a:r>
            <a:r>
              <a:rPr lang="en-US" altLang="zh-CN" sz="1335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335" dirty="0">
                <a:latin typeface="楷体" panose="02010609060101010101" pitchFamily="49" charset="-122"/>
                <a:ea typeface="楷体" panose="02010609060101010101" pitchFamily="49" charset="-122"/>
              </a:rPr>
              <a:t>的作者）在旁边侍奉。孔子问曾参：先王有至德要道，以顺天下，民用和睦，上下无怨，汝知之乎？</a:t>
            </a:r>
            <a:endParaRPr lang="en-US" altLang="zh-CN" sz="1335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1335" dirty="0">
                <a:latin typeface="楷体" panose="02010609060101010101" pitchFamily="49" charset="-122"/>
                <a:ea typeface="楷体" panose="02010609060101010101" pitchFamily="49" charset="-122"/>
              </a:rPr>
              <a:t>意思是说，前代帝王有至高无上的德行，极为重要的道理，去教化天下百姓，使人民和睦，尊贵和卑微的人都能相安，没有怨言，你知道这个至德要道是什么吗？</a:t>
            </a:r>
            <a:endParaRPr lang="zh-CN" altLang="en-US" sz="1335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1335" dirty="0">
                <a:latin typeface="楷体" panose="02010609060101010101" pitchFamily="49" charset="-122"/>
                <a:ea typeface="楷体" panose="02010609060101010101" pitchFamily="49" charset="-122"/>
              </a:rPr>
              <a:t>    曾参听到老师讲这么重要的问题，立刻恭恭敬敬地站起来，离开座位。他到孔子面前说：</a:t>
            </a:r>
            <a:r>
              <a:rPr lang="en-US" altLang="zh-CN" sz="1335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1335" dirty="0">
                <a:latin typeface="楷体" panose="02010609060101010101" pitchFamily="49" charset="-122"/>
                <a:ea typeface="楷体" panose="02010609060101010101" pitchFamily="49" charset="-122"/>
              </a:rPr>
              <a:t>弟子不聪敏，哪能知道这种至德要道呢！请夫子详细讲解。</a:t>
            </a:r>
            <a:r>
              <a:rPr lang="en-US" altLang="zh-CN" sz="1335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1335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1335" dirty="0">
                <a:latin typeface="楷体" panose="02010609060101010101" pitchFamily="49" charset="-122"/>
                <a:ea typeface="楷体" panose="02010609060101010101" pitchFamily="49" charset="-122"/>
              </a:rPr>
              <a:t>    孔子这么一问，曾参这么一请教，就引出了宇宙的精华，做人的根本</a:t>
            </a:r>
            <a:r>
              <a:rPr lang="en-US" altLang="zh-CN" sz="1335" dirty="0">
                <a:latin typeface="楷体" panose="02010609060101010101" pitchFamily="49" charset="-122"/>
                <a:ea typeface="楷体" panose="02010609060101010101" pitchFamily="49" charset="-122"/>
              </a:rPr>
              <a:t>──</a:t>
            </a:r>
            <a:r>
              <a:rPr lang="zh-CN" altLang="en-US" sz="1335" dirty="0">
                <a:latin typeface="楷体" panose="02010609060101010101" pitchFamily="49" charset="-122"/>
                <a:ea typeface="楷体" panose="02010609060101010101" pitchFamily="49" charset="-122"/>
              </a:rPr>
              <a:t>孝。</a:t>
            </a:r>
            <a:endParaRPr lang="zh-CN" altLang="en-US" sz="1335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20000"/>
              </a:spcBef>
            </a:pPr>
            <a:endParaRPr lang="zh-CN" altLang="en-US" sz="1335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20000"/>
              </a:spcBef>
            </a:pPr>
            <a:endParaRPr lang="zh-CN" altLang="en-US" sz="133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35893" y="1697760"/>
            <a:ext cx="6096000" cy="9954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孝</a:t>
            </a:r>
            <a:r>
              <a:rPr lang="zh-CN" altLang="en-US" sz="146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65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zh-CN" altLang="en-US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是儒家伦理思想的核心，</a:t>
            </a:r>
            <a:endParaRPr lang="en-US" altLang="zh-CN" sz="14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zh-CN" altLang="en-US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是千百年来中国社会维系家庭关系的道德准则，</a:t>
            </a:r>
            <a:endParaRPr lang="en-US" altLang="zh-CN" sz="14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是中华民族的传统美德</a:t>
            </a:r>
            <a:r>
              <a:rPr lang="en-US" altLang="zh-CN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是我中华民族传统文化之精髓</a:t>
            </a:r>
            <a:endParaRPr lang="zh-CN" altLang="en-US" sz="14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1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126231" y="1151666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D50000"/>
                </a:solidFill>
                <a:latin typeface="方正华隶简体" pitchFamily="65" charset="-122"/>
                <a:ea typeface="方正华隶简体" pitchFamily="65" charset="-122"/>
              </a:rPr>
              <a:t>佛家──述之以恩德</a:t>
            </a:r>
            <a:endParaRPr lang="zh-CN" altLang="en-US" sz="3200" dirty="0">
              <a:solidFill>
                <a:srgbClr val="D50000"/>
              </a:solidFill>
              <a:latin typeface="方正华隶简体" pitchFamily="65" charset="-122"/>
              <a:ea typeface="方正华隶简体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89907" y="3043982"/>
            <a:ext cx="6048672" cy="246677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zh-CN" altLang="en-US" sz="2135" dirty="0">
                <a:latin typeface="楷体" panose="02010609060101010101" pitchFamily="49" charset="-122"/>
                <a:ea typeface="楷体" panose="02010609060101010101" pitchFamily="49" charset="-122"/>
              </a:rPr>
              <a:t>     释迦牟尼佛一生讲经说法</a:t>
            </a:r>
            <a:r>
              <a:rPr lang="en-US" altLang="zh-CN" sz="2135" dirty="0">
                <a:latin typeface="楷体" panose="02010609060101010101" pitchFamily="49" charset="-122"/>
                <a:ea typeface="楷体" panose="02010609060101010101" pitchFamily="49" charset="-122"/>
              </a:rPr>
              <a:t>49</a:t>
            </a:r>
            <a:r>
              <a:rPr lang="zh-CN" altLang="en-US" sz="2135" dirty="0">
                <a:latin typeface="楷体" panose="02010609060101010101" pitchFamily="49" charset="-122"/>
                <a:ea typeface="楷体" panose="02010609060101010101" pitchFamily="49" charset="-122"/>
              </a:rPr>
              <a:t>年，其中他讲了一部</a:t>
            </a:r>
            <a:r>
              <a:rPr lang="en-US" altLang="zh-CN" sz="2135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135" dirty="0">
                <a:latin typeface="楷体" panose="02010609060101010101" pitchFamily="49" charset="-122"/>
                <a:ea typeface="楷体" panose="02010609060101010101" pitchFamily="49" charset="-122"/>
              </a:rPr>
              <a:t>父母恩重难报经</a:t>
            </a:r>
            <a:r>
              <a:rPr lang="en-US" altLang="zh-CN" sz="2135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135" dirty="0">
                <a:latin typeface="楷体" panose="02010609060101010101" pitchFamily="49" charset="-122"/>
                <a:ea typeface="楷体" panose="02010609060101010101" pitchFamily="49" charset="-122"/>
              </a:rPr>
              <a:t>。这部不朽的经典，详细记述了妇女从怀胎一月至十月所经历的辛苦，胎儿吸收母亲精华生长的情况。释迦牟尼佛以佛眼观众生的疾苦，比现在Ｘ光透视更清楚。佛阐述父母对儿女的恩德，特别是以母亲为例，说出父母对子女的十种深厚恩德：</a:t>
            </a:r>
            <a:endParaRPr lang="zh-CN" altLang="en-US" sz="213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89907" y="1935500"/>
            <a:ext cx="6096000" cy="954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释迦牟尼佛，原本是古印度迦毗罗卫国（即现在的尼泊尔）的太子，名叫悉达多。佛教，是释迦牟尼佛的教育，跟中国的儒家是孔夫子的教育一样。</a:t>
            </a:r>
            <a:endParaRPr lang="zh-CN" altLang="en-US" sz="18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Picture 2" descr="E:\ppt\南京诚仁敬\8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0693" y="1697758"/>
            <a:ext cx="2132976" cy="4246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870105" y="661626"/>
            <a:ext cx="1577488" cy="5376597"/>
            <a:chOff x="652579" y="496219"/>
            <a:chExt cx="1183116" cy="4032448"/>
          </a:xfrm>
        </p:grpSpPr>
        <p:pic>
          <p:nvPicPr>
            <p:cNvPr id="14" name="Picture 4" descr="C:\Users\Thinkpad\Desktop\245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772087" y="1920885"/>
              <a:ext cx="4032448" cy="11831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1"/>
            <p:cNvSpPr txBox="1">
              <a:spLocks noChangeArrowheads="1"/>
            </p:cNvSpPr>
            <p:nvPr/>
          </p:nvSpPr>
          <p:spPr bwMode="auto">
            <a:xfrm>
              <a:off x="875284" y="787656"/>
              <a:ext cx="630991" cy="1771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4265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为何要孝</a:t>
              </a:r>
              <a:endParaRPr lang="zh-CN" altLang="en-US" sz="4265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1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126231" y="1151666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D50000"/>
                </a:solidFill>
                <a:latin typeface="方正华隶简体" pitchFamily="65" charset="-122"/>
                <a:ea typeface="方正华隶简体" pitchFamily="65" charset="-122"/>
              </a:rPr>
              <a:t>道家──明之以因果</a:t>
            </a:r>
            <a:endParaRPr lang="zh-CN" altLang="en-US" sz="3200" dirty="0">
              <a:solidFill>
                <a:srgbClr val="D50000"/>
              </a:solidFill>
              <a:latin typeface="方正华隶简体" pitchFamily="65" charset="-122"/>
              <a:ea typeface="方正华隶简体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89907" y="1935501"/>
            <a:ext cx="6096000" cy="40318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道家的代表人物是老子，又称太上老君。老子与孔子都是周朝时代的人。孔子曾经向老子请教过”道德的本源”及礼乐制度。孔子对这位太上老君是十分尊敬的。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这位太上老君有一篇教人改恶行善的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太上感应篇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。文章中说道：”太上曰：祸福无门，惟人自召。善恶之报，如影随形。”这里指出善有善报，恶有恶报，福和祸都是自己造作，自己招来的。因此他教导人要”忠孝友悌，正己化人”。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太上老君还说：所谓善人，人皆敬之，天道佑之，福禄随之，众邪远之，神灵卫之，所作必成。意思是说，行善之人起码是忠孝友悌都做到（能忠效国家，孝敬父母，友爱兄弟姐妹）。这样的人，人人尊敬他，上天会保佑他，福禄不求自来，凶事会远避他，神灵会卫护他，他做任何事都能成功的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Picture 2" descr="E:\ppt\南京诚仁敬\497302_081638003_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7251" y="1635278"/>
            <a:ext cx="2428187" cy="4136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870105" y="661626"/>
            <a:ext cx="1577488" cy="5376597"/>
            <a:chOff x="652579" y="496219"/>
            <a:chExt cx="1183116" cy="4032448"/>
          </a:xfrm>
        </p:grpSpPr>
        <p:pic>
          <p:nvPicPr>
            <p:cNvPr id="12" name="Picture 4" descr="C:\Users\Thinkpad\Desktop\245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772087" y="1920885"/>
              <a:ext cx="4032448" cy="11831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1"/>
            <p:cNvSpPr txBox="1">
              <a:spLocks noChangeArrowheads="1"/>
            </p:cNvSpPr>
            <p:nvPr/>
          </p:nvSpPr>
          <p:spPr bwMode="auto">
            <a:xfrm>
              <a:off x="875284" y="787656"/>
              <a:ext cx="630991" cy="1771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4265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为何要孝</a:t>
              </a:r>
              <a:endParaRPr lang="zh-CN" altLang="en-US" sz="4265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1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83499" y="2150156"/>
            <a:ext cx="8256917" cy="2554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65" dirty="0">
                <a:latin typeface="楷体" panose="02010609060101010101" pitchFamily="49" charset="-122"/>
                <a:ea typeface="楷体" panose="02010609060101010101" pitchFamily="49" charset="-122"/>
              </a:rPr>
              <a:t>     所以，吕祖</a:t>
            </a:r>
            <a:r>
              <a:rPr lang="en-US" altLang="zh-CN" sz="2665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665" dirty="0">
                <a:latin typeface="楷体" panose="02010609060101010101" pitchFamily="49" charset="-122"/>
                <a:ea typeface="楷体" panose="02010609060101010101" pitchFamily="49" charset="-122"/>
              </a:rPr>
              <a:t>即吕洞宾</a:t>
            </a:r>
            <a:r>
              <a:rPr lang="en-US" altLang="zh-CN" sz="2665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665" dirty="0">
                <a:latin typeface="楷体" panose="02010609060101010101" pitchFamily="49" charset="-122"/>
                <a:ea typeface="楷体" panose="02010609060101010101" pitchFamily="49" charset="-122"/>
              </a:rPr>
              <a:t>在著名的”劝孝文”中说：“我能孝，自无逆子。子能孝，自无逆孙，绳绳克继，叶叶永昌，善孰大焉，利孰厚焉。”意思是说，我能孝顺，给孩子做好榜样，自然没有不孝的儿子，儿子能孝顺，自然没有不孝的孙子。一代传一代，这是最大的善事。这是最丰厚的利益了。</a:t>
            </a:r>
            <a:endParaRPr lang="zh-CN" altLang="en-US" sz="266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554" name="Picture 2" descr="C:\Users\Thinkpad\Desktop\植物\-_0071_序列-1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6059" y="2871590"/>
            <a:ext cx="1556749" cy="3980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-70886" y="404301"/>
            <a:ext cx="2659940" cy="1625649"/>
            <a:chOff x="802184" y="746151"/>
            <a:chExt cx="2515818" cy="1537568"/>
          </a:xfrm>
        </p:grpSpPr>
        <p:pic>
          <p:nvPicPr>
            <p:cNvPr id="23557" name="Picture 5" descr="C:\Users\Thinkpad\Desktop\植物\-_0029_图层-2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2184" y="746151"/>
              <a:ext cx="2515818" cy="15375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981421" y="789567"/>
              <a:ext cx="483351" cy="12517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8000" dirty="0">
                  <a:solidFill>
                    <a:schemeClr val="bg1"/>
                  </a:solidFill>
                  <a:latin typeface="方正吕建德字体" pitchFamily="2" charset="-122"/>
                  <a:ea typeface="方正吕建德字体" pitchFamily="2" charset="-122"/>
                </a:rPr>
                <a:t>孝</a:t>
              </a:r>
              <a:endParaRPr lang="zh-CN" altLang="en-US" sz="8000" dirty="0">
                <a:solidFill>
                  <a:schemeClr val="bg1"/>
                </a:solidFill>
                <a:latin typeface="方正吕建德字体" pitchFamily="2" charset="-122"/>
                <a:ea typeface="方正吕建德字体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Thinkpad\Desktop\植物\-_0055_图层-33.png"/>
          <p:cNvPicPr>
            <a:picLocks noChangeAspect="1" noChangeArrowheads="1"/>
          </p:cNvPicPr>
          <p:nvPr/>
        </p:nvPicPr>
        <p:blipFill>
          <a:blip r:embed="rId1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5090" y="4965172"/>
            <a:ext cx="3680493" cy="956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1" name="Picture 3" descr="C:\Users\Thinkpad\Desktop\植物\-_0025_墨迹.pn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435" y="879411"/>
            <a:ext cx="2777827" cy="2760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957628" y="1498117"/>
            <a:ext cx="841321" cy="405495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4265" spc="-400" dirty="0">
                <a:solidFill>
                  <a:srgbClr val="EE0000"/>
                </a:solidFill>
                <a:latin typeface="方正华隶简体" pitchFamily="65" charset="-122"/>
                <a:ea typeface="方正华隶简体" pitchFamily="65" charset="-122"/>
              </a:rPr>
              <a:t>世俗所谓不孝者五</a:t>
            </a:r>
            <a:endParaRPr lang="zh-CN" altLang="en-US" sz="4265" spc="-400" dirty="0">
              <a:solidFill>
                <a:srgbClr val="EE0000"/>
              </a:solidFill>
              <a:latin typeface="方正华隶简体" pitchFamily="65" charset="-122"/>
              <a:ea typeface="方正华隶简体" pitchFamily="65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54003" y="2161051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81000" indent="-381000"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惰其四支，不顾父母之养，一不孝也；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54003" y="2638590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81000" indent="-381000"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博奕好饮酒，不顾父母之养，二不孝也；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54003" y="3116129"/>
            <a:ext cx="67207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81000"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好货财，私妻子，不顾父母之养，三不孝也；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54003" y="3593667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81000" indent="-381000"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从耳目之欲，以为父母戮，四不孝也；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54004" y="4071209"/>
            <a:ext cx="51860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81000" indent="-381000"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好勇斗狠，以危父母，五不孝也。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2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7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2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7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Thinkpad\Desktop\PNG\1_0004_图层-10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6" r="5288" b="6991"/>
          <a:stretch>
            <a:fillRect/>
          </a:stretch>
        </p:blipFill>
        <p:spPr bwMode="auto">
          <a:xfrm>
            <a:off x="7927069" y="2430269"/>
            <a:ext cx="3148951" cy="2899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935" y="3847706"/>
            <a:ext cx="1775115" cy="1775115"/>
          </a:xfrm>
          <a:prstGeom prst="rect">
            <a:avLst/>
          </a:prstGeom>
        </p:spPr>
      </p:pic>
      <p:sp>
        <p:nvSpPr>
          <p:cNvPr id="5" name="文本框 16"/>
          <p:cNvSpPr txBox="1"/>
          <p:nvPr/>
        </p:nvSpPr>
        <p:spPr>
          <a:xfrm>
            <a:off x="3179751" y="2475673"/>
            <a:ext cx="46010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道路，</a:t>
            </a:r>
            <a:endParaRPr lang="en-US" altLang="zh-CN" sz="2400" dirty="0">
              <a:solidFill>
                <a:srgbClr val="B70002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r>
              <a:rPr lang="zh-CN" altLang="en-US" sz="240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引申为事物运动变化的规律或人们必须遵循的社会行为的</a:t>
            </a:r>
            <a:r>
              <a:rPr lang="zh-CN" altLang="en-US" sz="2400" dirty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准则、规矩、规范。</a:t>
            </a:r>
            <a:endParaRPr lang="zh-CN" altLang="en-US" sz="2400" dirty="0"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6" name="文本框 21"/>
          <p:cNvSpPr txBox="1"/>
          <p:nvPr/>
        </p:nvSpPr>
        <p:spPr>
          <a:xfrm>
            <a:off x="2080533" y="1381119"/>
            <a:ext cx="833941" cy="2451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335" dirty="0">
                <a:solidFill>
                  <a:srgbClr val="B70002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“</a:t>
            </a:r>
            <a:endParaRPr lang="zh-CN" altLang="en-US" sz="15335" dirty="0">
              <a:solidFill>
                <a:srgbClr val="B70002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pic>
        <p:nvPicPr>
          <p:cNvPr id="9" name="Picture 17" descr="C:\Users\Thinkpad\Desktop\45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3811" y="3123044"/>
            <a:ext cx="690033" cy="641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8" descr="C:\Users\Thinkpad\Desktop\23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3811" y="3123044"/>
            <a:ext cx="690033" cy="641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C:\Users\Thinkpad\Desktop\道德讲堂\-_0000s_0004_图层-5.png"/>
          <p:cNvPicPr>
            <a:picLocks noChangeAspect="1" noChangeArrowheads="1"/>
          </p:cNvPicPr>
          <p:nvPr/>
        </p:nvPicPr>
        <p:blipFill rotWithShape="1">
          <a:blip r:embed="rId5" cstate="print"/>
          <a:srcRect t="6789" r="8945"/>
          <a:stretch>
            <a:fillRect/>
          </a:stretch>
        </p:blipFill>
        <p:spPr bwMode="auto">
          <a:xfrm>
            <a:off x="9271195" y="2607064"/>
            <a:ext cx="799455" cy="816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Users\Thinkpad\Desktop\道德讲堂\-_0000s_0000_图层-1.png"/>
          <p:cNvPicPr>
            <a:picLocks noChangeAspect="1" noChangeArrowheads="1"/>
          </p:cNvPicPr>
          <p:nvPr/>
        </p:nvPicPr>
        <p:blipFill rotWithShape="1">
          <a:blip r:embed="rId6" cstate="print"/>
          <a:srcRect/>
          <a:stretch>
            <a:fillRect/>
          </a:stretch>
        </p:blipFill>
        <p:spPr bwMode="auto">
          <a:xfrm>
            <a:off x="8457622" y="3185035"/>
            <a:ext cx="532640" cy="355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C:\Users\Thinkpad\Desktop\道德讲堂\-_0000s_0001_图层-2.png"/>
          <p:cNvPicPr>
            <a:picLocks noChangeAspect="1" noChangeArrowheads="1"/>
          </p:cNvPicPr>
          <p:nvPr/>
        </p:nvPicPr>
        <p:blipFill rotWithShape="1">
          <a:blip r:embed="rId7" cstate="print"/>
          <a:srcRect l="8475" t="11707" r="27454" b="30311"/>
          <a:stretch>
            <a:fillRect/>
          </a:stretch>
        </p:blipFill>
        <p:spPr bwMode="auto">
          <a:xfrm>
            <a:off x="8412293" y="3698786"/>
            <a:ext cx="721517" cy="785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C:\Users\Thinkpad\Desktop\道德讲堂\-_0000s_0002_图层-3.png"/>
          <p:cNvPicPr>
            <a:picLocks noChangeAspect="1" noChangeArrowheads="1"/>
          </p:cNvPicPr>
          <p:nvPr/>
        </p:nvPicPr>
        <p:blipFill rotWithShape="1">
          <a:blip r:embed="rId8" cstate="print"/>
          <a:srcRect l="2176" t="25912" r="4507" b="8281"/>
          <a:stretch>
            <a:fillRect/>
          </a:stretch>
        </p:blipFill>
        <p:spPr bwMode="auto">
          <a:xfrm>
            <a:off x="8723943" y="4329641"/>
            <a:ext cx="1905791" cy="502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C:\Users\Thinkpad\Desktop\道德讲堂\-_0000s_0003_图层-4.png"/>
          <p:cNvPicPr>
            <a:picLocks noChangeAspect="1" noChangeArrowheads="1"/>
          </p:cNvPicPr>
          <p:nvPr/>
        </p:nvPicPr>
        <p:blipFill rotWithShape="1">
          <a:blip r:embed="rId9" cstate="print"/>
          <a:srcRect l="9853" t="11123"/>
          <a:stretch>
            <a:fillRect/>
          </a:stretch>
        </p:blipFill>
        <p:spPr bwMode="auto">
          <a:xfrm>
            <a:off x="9160254" y="2607064"/>
            <a:ext cx="731256" cy="474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C:\Users\Thinkpad\Desktop\道德讲堂\-_0000s_0006_图层-7.png"/>
          <p:cNvPicPr>
            <a:picLocks noChangeAspect="1" noChangeArrowheads="1"/>
          </p:cNvPicPr>
          <p:nvPr/>
        </p:nvPicPr>
        <p:blipFill rotWithShape="1">
          <a:blip r:embed="rId10" cstate="print"/>
          <a:srcRect l="8911" t="4160" r="34606"/>
          <a:stretch>
            <a:fillRect/>
          </a:stretch>
        </p:blipFill>
        <p:spPr bwMode="auto">
          <a:xfrm>
            <a:off x="9326467" y="3574124"/>
            <a:ext cx="350371" cy="783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2" descr="C:\Users\Thinkpad\Desktop\道德讲堂\-_0000s_0008_图层-9.png"/>
          <p:cNvPicPr>
            <a:picLocks noChangeAspect="1" noChangeArrowheads="1"/>
          </p:cNvPicPr>
          <p:nvPr/>
        </p:nvPicPr>
        <p:blipFill rotWithShape="1">
          <a:blip r:embed="rId11" cstate="print"/>
          <a:srcRect t="2461" r="15239" b="9767"/>
          <a:stretch>
            <a:fillRect/>
          </a:stretch>
        </p:blipFill>
        <p:spPr bwMode="auto">
          <a:xfrm>
            <a:off x="9633842" y="3362578"/>
            <a:ext cx="436809" cy="1155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Users\Thinkpad\Desktop\道德讲堂\-_0000s_0009_图层-10.png"/>
          <p:cNvPicPr>
            <a:picLocks noChangeAspect="1" noChangeArrowheads="1"/>
          </p:cNvPicPr>
          <p:nvPr/>
        </p:nvPicPr>
        <p:blipFill rotWithShape="1">
          <a:blip r:embed="rId12" cstate="print"/>
          <a:srcRect l="20494" r="33819" b="19317"/>
          <a:stretch>
            <a:fillRect/>
          </a:stretch>
        </p:blipFill>
        <p:spPr bwMode="auto">
          <a:xfrm>
            <a:off x="9451128" y="3764394"/>
            <a:ext cx="401117" cy="478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1" descr="C:\Users\Thinkpad\Desktop\道德讲堂\-_0000s_0007_图层-8.png"/>
          <p:cNvPicPr>
            <a:picLocks noChangeAspect="1" noChangeArrowheads="1"/>
          </p:cNvPicPr>
          <p:nvPr/>
        </p:nvPicPr>
        <p:blipFill rotWithShape="1">
          <a:blip r:embed="rId13" cstate="print"/>
          <a:srcRect l="13082" t="13475" b="32623"/>
          <a:stretch>
            <a:fillRect/>
          </a:stretch>
        </p:blipFill>
        <p:spPr bwMode="auto">
          <a:xfrm>
            <a:off x="9501652" y="3600567"/>
            <a:ext cx="389857" cy="241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 descr="C:\Users\Thinkpad\Desktop\道德讲堂\-_0000s_0010_图层-11.png"/>
          <p:cNvPicPr>
            <a:picLocks noChangeAspect="1" noChangeArrowheads="1"/>
          </p:cNvPicPr>
          <p:nvPr/>
        </p:nvPicPr>
        <p:blipFill rotWithShape="1">
          <a:blip r:embed="rId14" cstate="print"/>
          <a:srcRect l="36843" t="33649" r="8945" b="14572"/>
          <a:stretch>
            <a:fillRect/>
          </a:stretch>
        </p:blipFill>
        <p:spPr bwMode="auto">
          <a:xfrm>
            <a:off x="9594674" y="4061434"/>
            <a:ext cx="475976" cy="45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/>
          <a:stretch>
            <a:fillRect/>
          </a:stretch>
        </p:blipFill>
        <p:spPr bwMode="auto">
          <a:xfrm flipH="1">
            <a:off x="9764100" y="0"/>
            <a:ext cx="2419968" cy="2395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5" presetClass="entr" presetSubtype="0" fill="hold" grpId="0" nodeType="withEffect">
                                  <p:stCondLst>
                                    <p:cond delay="4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35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007435" y="1608564"/>
            <a:ext cx="2452159" cy="956341"/>
            <a:chOff x="1190997" y="1206422"/>
            <a:chExt cx="1839119" cy="717256"/>
          </a:xfrm>
        </p:grpSpPr>
        <p:pic>
          <p:nvPicPr>
            <p:cNvPr id="2" name="Picture 4" descr="F:\PPT\新建文件夹 (2)\p14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0997" y="1206422"/>
              <a:ext cx="1839119" cy="71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17"/>
            <p:cNvSpPr txBox="1">
              <a:spLocks noChangeArrowheads="1"/>
            </p:cNvSpPr>
            <p:nvPr/>
          </p:nvSpPr>
          <p:spPr bwMode="auto">
            <a:xfrm>
              <a:off x="1476747" y="1355643"/>
              <a:ext cx="1376350" cy="407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935" dirty="0">
                  <a:solidFill>
                    <a:srgbClr val="D50100"/>
                  </a:solidFill>
                  <a:latin typeface="方正华隶简体" pitchFamily="65" charset="-122"/>
                  <a:ea typeface="方正华隶简体" pitchFamily="65" charset="-122"/>
                </a:rPr>
                <a:t>如何行孝</a:t>
              </a:r>
              <a:endParaRPr lang="zh-CN" altLang="en-US" sz="2935" dirty="0">
                <a:solidFill>
                  <a:srgbClr val="D50100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  <p:sp>
        <p:nvSpPr>
          <p:cNvPr id="11" name="矩形 18"/>
          <p:cNvSpPr>
            <a:spLocks noChangeArrowheads="1"/>
          </p:cNvSpPr>
          <p:nvPr/>
        </p:nvSpPr>
        <p:spPr bwMode="auto">
          <a:xfrm>
            <a:off x="4427283" y="1679488"/>
            <a:ext cx="35702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对孝的实行归结为三条：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064072" y="2565605"/>
            <a:ext cx="39411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pc="-400" dirty="0">
                <a:latin typeface="方正华隶简体" pitchFamily="65" charset="-122"/>
                <a:ea typeface="方正华隶简体" pitchFamily="65" charset="-122"/>
              </a:rPr>
              <a:t>一、孝养父母之身</a:t>
            </a:r>
            <a:endParaRPr lang="zh-CN" altLang="en-US" sz="3200" spc="-400" dirty="0">
              <a:latin typeface="方正华隶简体" pitchFamily="65" charset="-122"/>
              <a:ea typeface="方正华隶简体" pitchFamily="65" charset="-122"/>
            </a:endParaRPr>
          </a:p>
        </p:txBody>
      </p:sp>
      <p:pic>
        <p:nvPicPr>
          <p:cNvPr id="25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7322" y="2685959"/>
            <a:ext cx="780537" cy="486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5" descr="毛笔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2166" y="1391455"/>
            <a:ext cx="2179029" cy="1524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图片 41" descr="C_108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362" y="3119316"/>
            <a:ext cx="4174873" cy="127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矩形 31"/>
          <p:cNvSpPr/>
          <p:nvPr/>
        </p:nvSpPr>
        <p:spPr>
          <a:xfrm>
            <a:off x="5080840" y="3584097"/>
            <a:ext cx="39411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pc="-400" dirty="0">
                <a:latin typeface="方正华隶简体" pitchFamily="65" charset="-122"/>
                <a:ea typeface="方正华隶简体" pitchFamily="65" charset="-122"/>
              </a:rPr>
              <a:t>二、孝养父母之心</a:t>
            </a:r>
            <a:endParaRPr lang="zh-CN" altLang="en-US" sz="3200" spc="-400" dirty="0">
              <a:latin typeface="方正华隶简体" pitchFamily="65" charset="-122"/>
              <a:ea typeface="方正华隶简体" pitchFamily="65" charset="-122"/>
            </a:endParaRPr>
          </a:p>
        </p:txBody>
      </p:sp>
      <p:pic>
        <p:nvPicPr>
          <p:cNvPr id="33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090" y="3704451"/>
            <a:ext cx="780537" cy="486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5" descr="毛笔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8934" y="2409947"/>
            <a:ext cx="2179029" cy="1524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图片 41" descr="C_108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7130" y="4137808"/>
            <a:ext cx="4174873" cy="127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矩形 35"/>
          <p:cNvSpPr/>
          <p:nvPr/>
        </p:nvSpPr>
        <p:spPr>
          <a:xfrm>
            <a:off x="5080840" y="4701596"/>
            <a:ext cx="39411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pc="-400" dirty="0">
                <a:latin typeface="方正华隶简体" pitchFamily="65" charset="-122"/>
                <a:ea typeface="方正华隶简体" pitchFamily="65" charset="-122"/>
              </a:rPr>
              <a:t>三、孝养父母之志</a:t>
            </a:r>
            <a:endParaRPr lang="zh-CN" altLang="en-US" sz="3200" spc="-400" dirty="0">
              <a:latin typeface="方正华隶简体" pitchFamily="65" charset="-122"/>
              <a:ea typeface="方正华隶简体" pitchFamily="65" charset="-122"/>
            </a:endParaRPr>
          </a:p>
        </p:txBody>
      </p:sp>
      <p:pic>
        <p:nvPicPr>
          <p:cNvPr id="37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090" y="4821949"/>
            <a:ext cx="780537" cy="486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5" descr="毛笔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8934" y="3527446"/>
            <a:ext cx="2179029" cy="1524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图片 41" descr="C_108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7130" y="5255307"/>
            <a:ext cx="4174873" cy="127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5" descr="C:\Users\Thinkpad\Desktop\植物\-_0047_图层-38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916021" y="3934855"/>
            <a:ext cx="2275979" cy="2981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05556E-6 2.46914E-6 C 0.00121 0.01852 3.05556E-6 0.02407 0.00746 0.03055 C 0.01406 0.02623 0.01666 0.025 0.0217 0.01389 C 0.02361 0.00957 0.02743 2.46914E-6 0.02743 0.00031 C 0.02534 0.01481 0.02448 0.025 0.02066 0.03981 C 0.02014 0.04228 0.01805 0.04506 0.01875 0.04691 C 0.01909 0.04753 0.02743 0.04043 0.0283 0.03981 C 0.03107 0.03271 0.03368 0.02901 0.03576 0.02099 C 0.03472 0.03024 0.03333 0.03302 0.04062 0.02561 C 0.04479 0.02129 0.04878 0.01265 0.05191 0.00463 C 0.05243 0.00154 0.05295 -0.00772 0.05295 -0.00463 C 0.05295 0.00278 0.05139 0.01636 0.05 0.02345 C 0.04948 0.02592 0.04722 0.02901 0.04809 0.03055 C 0.04913 0.03179 0.05434 0.02685 0.05555 0.02561 C 0.05816 0.00987 0.05798 0.0287 0.0585 0.03518 C 0.06007 0.08086 0.05781 0.06666 0.06423 0.05154 C 0.06562 0.04043 0.07031 0.03302 0.07465 0.03055 C 0.07812 0.02191 0.07812 0.01605 0.08142 0.02808 C 0.08229 0.02716 0.08333 0.02407 0.08402 0.02561 C 0.0868 0.02994 0.08871 0.05247 0.0908 0.0608 C 0.10399 0.05833 0.10416 0.06358 0.10955 0.03981 C 0.10937 0.03426 0.10885 0.02901 0.10885 0.02345 C 0.10885 0.01882 0.10885 0.03302 0.10955 0.03734 C 0.11024 0.03981 0.11146 0.04043 0.1125 0.04197 C 0.11423 0.04043 0.11597 0.03981 0.11736 0.03734 C 0.11962 0.03333 0.11927 0.02654 0.12014 0.02099 C 0.1217 0.01049 0.12152 0.01265 0.125 0.0071 C 0.13055 0.01049 0.13541 0.01852 0.14097 0.02345 C 0.14375 0.03395 0.14496 0.04197 0.13906 0.04691 C 0.13576 0.05864 0.13837 0.05339 0.13524 0.04691 C 0.13455 0.04537 0.1335 0.04537 0.13246 0.04444 C 0.12916 0.04537 0.12604 0.04444 0.12291 0.04691 C 0.1217 0.04784 0.12725 0.04599 0.12673 0.04907 C 0.12552 0.05494 0.1217 0.05185 0.11927 0.0537 C 0.1184 0.05617 0.11649 0.05864 0.11736 0.0608 C 0.11857 0.0642 0.121 0.06358 0.12291 0.06327 C 0.12743 0.06265 0.13177 0.06018 0.13628 0.05833 C 0.13923 0.0571 0.14479 0.0537 0.14479 0.05401 C 0.14878 0.04876 0.15173 0.0466 0.15607 0.04444 C 0.16007 0.05957 0.16423 0.05586 0.17135 0.0537 C 0.17326 0.04629 0.1743 0.03858 0.17604 0.03055 C 0.17621 0.02747 0.17621 0.02407 0.17691 0.02099 C 0.17743 0.01821 0.17864 0.01111 0.17882 0.01389 C 0.18437 0.05 0.17534 0.03271 0.18264 0.04444 C 0.18333 0.04321 0.18854 0.03457 0.18923 0.03518 C 0.19045 0.03642 0.18993 0.04136 0.19027 0.04444 C 0.19114 0.06389 0.18958 0.07623 0.19687 0.05833 C 0.19861 0.04506 0.19652 0.0574 0.20069 0.04691 C 0.20139 0.04506 0.20243 0.03981 0.20243 0.04012 C 0.20312 0.03734 0.20399 0.03518 0.20434 0.03271 C 0.20486 0.03055 0.20434 0.02561 0.20538 0.02561 C 0.20746 0.02561 0.20573 0.03642 0.20729 0.03981 C 0.20937 0.04475 0.21284 0.04321 0.21562 0.04444 C 0.22187 0.04136 0.22465 0.03673 0.22899 0.02561 C 0.22934 0.02345 0.22899 0.01882 0.22986 0.01882 C 0.23107 0.01882 0.23125 0.02345 0.23177 0.02561 C 0.23385 0.0321 0.23385 0.03086 0.23767 0.03518 " pathEditMode="relative" rAng="0" ptsTypes="fffffffffffffffffffffffffffffffffffffffffffffffffffffffff">
                                      <p:cBhvr>
                                        <p:cTn id="33" dur="2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75" y="36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4.16667E-6 -4.32099E-6 C 0.00121 0.01852 4.16667E-6 0.02408 0.00746 0.03056 C 0.01406 0.02624 0.01666 0.025 0.0217 0.01389 C 0.02361 0.00957 0.02743 -4.32099E-6 0.02743 0.00031 C 0.02534 0.01482 0.02448 0.025 0.02066 0.03982 C 0.02013 0.04229 0.01805 0.04507 0.01875 0.04692 C 0.01909 0.04754 0.02743 0.04044 0.02829 0.03982 C 0.03107 0.03272 0.03368 0.02902 0.03576 0.02099 C 0.03472 0.03025 0.03333 0.03303 0.04062 0.02562 C 0.04479 0.0213 0.04878 0.01266 0.05191 0.00463 C 0.05243 0.00155 0.05295 -0.00771 0.05295 -0.00463 C 0.05295 0.00278 0.05138 0.01636 0.05 0.02346 C 0.04948 0.02593 0.04722 0.02902 0.04809 0.03056 C 0.04913 0.03179 0.05434 0.02686 0.05555 0.02562 C 0.05816 0.00988 0.05798 0.02871 0.0585 0.03519 C 0.06007 0.08087 0.05781 0.06667 0.06423 0.05155 C 0.06562 0.04044 0.07031 0.03303 0.07465 0.03056 C 0.07812 0.02192 0.07812 0.01605 0.08142 0.02809 C 0.08229 0.02716 0.08333 0.02408 0.08402 0.02562 C 0.0868 0.02994 0.08871 0.05247 0.09079 0.06081 C 0.10399 0.05834 0.10416 0.06358 0.10954 0.03982 C 0.10937 0.03426 0.10885 0.02902 0.10885 0.02346 C 0.10885 0.01883 0.10885 0.03303 0.10954 0.03735 C 0.11024 0.03982 0.11145 0.04044 0.1125 0.04198 C 0.11423 0.04044 0.11597 0.03982 0.11736 0.03735 C 0.11961 0.03334 0.11927 0.02655 0.12013 0.02099 C 0.1217 0.0105 0.12152 0.01266 0.125 0.0071 C 0.13055 0.0105 0.13541 0.01852 0.14097 0.02346 C 0.14375 0.03395 0.14496 0.04198 0.13906 0.04692 C 0.13576 0.05865 0.13836 0.0534 0.13524 0.04692 C 0.13454 0.04537 0.1335 0.04537 0.13246 0.04445 C 0.12916 0.04537 0.12604 0.04445 0.12291 0.04692 C 0.1217 0.04784 0.12725 0.04599 0.12673 0.04908 C 0.12552 0.05494 0.1217 0.05186 0.11927 0.05371 C 0.1184 0.05618 0.11649 0.05865 0.11736 0.06081 C 0.11857 0.0642 0.121 0.06358 0.12291 0.06328 C 0.12743 0.06266 0.13177 0.06019 0.13628 0.05834 C 0.13923 0.0571 0.14479 0.05371 0.14479 0.05402 C 0.14878 0.04877 0.15173 0.04661 0.15607 0.04445 C 0.16007 0.05957 0.16423 0.05587 0.17135 0.05371 C 0.17326 0.0463 0.1743 0.03858 0.17604 0.03056 C 0.17621 0.02747 0.17621 0.02408 0.17691 0.02099 C 0.17743 0.01821 0.17864 0.01112 0.17882 0.01389 C 0.18437 0.05 0.17534 0.03272 0.18263 0.04445 C 0.18333 0.04321 0.18854 0.03457 0.18923 0.03519 C 0.19045 0.03642 0.18993 0.04136 0.19027 0.04445 C 0.19114 0.06389 0.18958 0.07624 0.19687 0.05834 C 0.19861 0.04507 0.19652 0.05741 0.20069 0.04692 C 0.20138 0.04507 0.20243 0.03982 0.20243 0.04013 C 0.20312 0.03735 0.20399 0.03519 0.20434 0.03272 C 0.20486 0.03056 0.20434 0.02562 0.20538 0.02562 C 0.20746 0.02562 0.20573 0.03642 0.20729 0.03982 C 0.20937 0.04476 0.21284 0.04321 0.21562 0.04445 C 0.22187 0.04136 0.22465 0.03673 0.22899 0.02562 C 0.22934 0.02346 0.22899 0.01883 0.22986 0.01883 C 0.23107 0.01883 0.23125 0.02346 0.23177 0.02562 C 0.23385 0.0321 0.23385 0.03087 0.23767 0.03519 " pathEditMode="relative" rAng="0" ptsTypes="fffffffffffffffffffffffffffffffffffffffffffffffffffffffff">
                                      <p:cBhvr>
                                        <p:cTn id="54" dur="2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75" y="36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1000"/>
                            </p:stCondLst>
                            <p:childTnLst>
                              <p:par>
                                <p:cTn id="5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2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2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2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4.16667E-6 2.71605E-6 C 0.00121 0.01852 4.16667E-6 0.02407 0.00746 0.03055 C 0.01406 0.02623 0.01666 0.025 0.0217 0.01389 C 0.02361 0.00957 0.02743 2.71605E-6 0.02743 0.00031 C 0.02534 0.01481 0.02448 0.025 0.02066 0.03981 C 0.02013 0.04228 0.01805 0.04506 0.01875 0.04691 C 0.01909 0.04753 0.02743 0.04043 0.02829 0.03981 C 0.03107 0.03271 0.03368 0.02901 0.03576 0.02098 C 0.03472 0.03024 0.03333 0.03302 0.04062 0.02561 C 0.04479 0.02129 0.04878 0.01265 0.05191 0.00463 C 0.05243 0.00154 0.05295 -0.00772 0.05295 -0.00463 C 0.05295 0.00278 0.05138 0.01636 0.05 0.02345 C 0.04948 0.02592 0.04722 0.02901 0.04809 0.03055 C 0.04913 0.03179 0.05434 0.02685 0.05555 0.02561 C 0.05816 0.00987 0.05798 0.0287 0.0585 0.03518 C 0.06007 0.08086 0.05781 0.06666 0.06423 0.05154 C 0.06562 0.04043 0.07031 0.03302 0.07465 0.03055 C 0.07812 0.02191 0.07812 0.01605 0.08142 0.02808 C 0.08229 0.02716 0.08333 0.02407 0.08402 0.02561 C 0.0868 0.02994 0.08871 0.05247 0.09079 0.0608 C 0.10399 0.05833 0.10416 0.06358 0.10954 0.03981 C 0.10937 0.03426 0.10885 0.02901 0.10885 0.02345 C 0.10885 0.01882 0.10885 0.03302 0.10954 0.03734 C 0.11024 0.03981 0.11145 0.04043 0.1125 0.04197 C 0.11423 0.04043 0.11597 0.03981 0.11736 0.03734 C 0.11961 0.03333 0.11927 0.02654 0.12013 0.02098 C 0.1217 0.01049 0.12152 0.01265 0.125 0.0071 C 0.13055 0.01049 0.13541 0.01852 0.14097 0.02345 C 0.14375 0.03395 0.14496 0.04197 0.13906 0.04691 C 0.13576 0.05864 0.13836 0.05339 0.13524 0.04691 C 0.13454 0.04537 0.1335 0.04537 0.13246 0.04444 C 0.12916 0.04537 0.12604 0.04444 0.12291 0.04691 C 0.1217 0.04784 0.12725 0.04598 0.12673 0.04907 C 0.12552 0.05494 0.1217 0.05185 0.11927 0.0537 C 0.1184 0.05617 0.11649 0.05864 0.11736 0.0608 C 0.11857 0.06419 0.121 0.06358 0.12291 0.06327 C 0.12743 0.06265 0.13177 0.06018 0.13628 0.05833 C 0.13923 0.0571 0.14479 0.0537 0.14479 0.05401 C 0.14878 0.04876 0.15173 0.0466 0.15607 0.04444 C 0.16007 0.05957 0.16423 0.05586 0.17135 0.0537 C 0.17326 0.04629 0.1743 0.03858 0.17604 0.03055 C 0.17621 0.02747 0.17621 0.02407 0.17691 0.02098 C 0.17743 0.01821 0.17864 0.01111 0.17882 0.01389 C 0.18437 0.05 0.17534 0.03271 0.18263 0.04444 C 0.18333 0.04321 0.18854 0.03457 0.18923 0.03518 C 0.19045 0.03642 0.18993 0.04136 0.19027 0.04444 C 0.19114 0.06389 0.18958 0.07623 0.19687 0.05833 C 0.19861 0.04506 0.19652 0.0574 0.20069 0.04691 C 0.20138 0.04506 0.20243 0.03981 0.20243 0.04012 C 0.20312 0.03734 0.20399 0.03518 0.20434 0.03271 C 0.20486 0.03055 0.20434 0.02561 0.20538 0.02561 C 0.20746 0.02561 0.20573 0.03642 0.20729 0.03981 C 0.20937 0.04475 0.21284 0.04321 0.21562 0.04444 C 0.22187 0.04136 0.22465 0.03673 0.22899 0.02561 C 0.22934 0.02345 0.22899 0.01882 0.22986 0.01882 C 0.23107 0.01882 0.23125 0.02345 0.23177 0.02561 C 0.23385 0.0321 0.23385 0.03086 0.23767 0.03518 " pathEditMode="relative" rAng="0" ptsTypes="fffffffffffffffffffffffffffffffffffffffffffffffffffffffff">
                                      <p:cBhvr>
                                        <p:cTn id="75" dur="2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75" y="36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500"/>
                            </p:stCondLst>
                            <p:childTnLst>
                              <p:par>
                                <p:cTn id="7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4" grpId="0"/>
      <p:bldP spid="32" grpId="0"/>
      <p:bldP spid="3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1713376" y="1898419"/>
            <a:ext cx="7070923" cy="3162763"/>
          </a:xfrm>
          <a:prstGeom prst="rect">
            <a:avLst/>
          </a:prstGeom>
          <a:noFill/>
          <a:ln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>
              <a:spcBef>
                <a:spcPct val="20000"/>
              </a:spcBef>
              <a:defRPr sz="160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2665" dirty="0"/>
              <a:t>    孝，是中华传统文化的精华，是一切圣贤教育的核心，是做人的根本，是家庭幸福的源泉。“忠臣出孝子之门”，国家的栋梁，来自于孝子。传承、弘扬孝道，是利国利世利民的事。</a:t>
            </a:r>
            <a:endParaRPr lang="en-US" altLang="zh-CN" sz="2665" dirty="0"/>
          </a:p>
          <a:p>
            <a:r>
              <a:rPr lang="zh-CN" altLang="en-US" sz="2665" dirty="0"/>
              <a:t>    希望我们每一个人，都能成为孝子！</a:t>
            </a:r>
            <a:endParaRPr lang="zh-CN" altLang="en-US" sz="2665" dirty="0"/>
          </a:p>
          <a:p>
            <a:endParaRPr lang="en-US" altLang="zh-CN" sz="2665" dirty="0"/>
          </a:p>
        </p:txBody>
      </p:sp>
      <p:pic>
        <p:nvPicPr>
          <p:cNvPr id="20486" name="Picture 6" descr="C:\Users\Thinkpad\Desktop\植物\-_0001_图层-17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503256" y="2185853"/>
            <a:ext cx="2688745" cy="4672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6000">
        <p:fade/>
      </p:transition>
    </mc:Choice>
    <mc:Fallback>
      <p:transition spd="med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5820452" y="2009597"/>
            <a:ext cx="1063793" cy="2938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 lIns="120384" tIns="60193" rIns="120384" bIns="60193">
            <a:spAutoFit/>
          </a:bodyPr>
          <a:lstStyle>
            <a:lvl1pPr defTabSz="9029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0850" defTabSz="9029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03605" defTabSz="9029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52550" defTabSz="9029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06575" defTabSz="9029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63775" defTabSz="9029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20975" defTabSz="9029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78175" defTabSz="9029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35375" defTabSz="9029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5335" dirty="0">
                <a:solidFill>
                  <a:srgbClr val="C00000"/>
                </a:solidFill>
                <a:latin typeface="Times New Roman" panose="02020603050405020304" pitchFamily="18" charset="0"/>
                <a:ea typeface="华康简标题宋" panose="02010609000101010101" pitchFamily="49" charset="-122"/>
              </a:rPr>
              <a:t>对人守信</a:t>
            </a:r>
            <a:endParaRPr kumimoji="1" lang="zh-CN" altLang="en-US" sz="5335" dirty="0">
              <a:solidFill>
                <a:srgbClr val="C00000"/>
              </a:solidFill>
              <a:latin typeface="Times New Roman" panose="02020603050405020304" pitchFamily="18" charset="0"/>
              <a:ea typeface="华康简标题宋" panose="02010609000101010101" pitchFamily="49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478138" y="2009598"/>
            <a:ext cx="1075973" cy="2865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lIns="126415" tIns="63208" rIns="126415" bIns="63208">
            <a:spAutoFit/>
          </a:bodyPr>
          <a:lstStyle>
            <a:lvl1pPr defTabSz="94742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74980" defTabSz="94742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48055" defTabSz="94742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422400" defTabSz="94742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97380" defTabSz="94742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354580" defTabSz="94742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811780" defTabSz="94742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268980" defTabSz="94742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726180" defTabSz="94742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5335" dirty="0">
                <a:solidFill>
                  <a:srgbClr val="C00000"/>
                </a:solidFill>
                <a:latin typeface="Times New Roman" panose="02020603050405020304" pitchFamily="18" charset="0"/>
                <a:ea typeface="华康简标题宋" panose="02010609000101010101" pitchFamily="49" charset="-122"/>
              </a:rPr>
              <a:t>认真践诺</a:t>
            </a:r>
            <a:endParaRPr kumimoji="1" lang="zh-CN" altLang="en-US" sz="5335" dirty="0">
              <a:solidFill>
                <a:srgbClr val="C00000"/>
              </a:solidFill>
              <a:latin typeface="Times New Roman" panose="02020603050405020304" pitchFamily="18" charset="0"/>
              <a:ea typeface="华康简标题宋" panose="02010609000101010101" pitchFamily="49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8039511" y="2009598"/>
            <a:ext cx="1063793" cy="2955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 lIns="120384" tIns="60193" rIns="120384" bIns="60193">
            <a:spAutoFit/>
          </a:bodyPr>
          <a:lstStyle>
            <a:lvl1pPr defTabSz="9029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0850" defTabSz="9029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03605" defTabSz="9029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52550" defTabSz="9029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06575" defTabSz="9029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63775" defTabSz="9029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20975" defTabSz="9029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78175" defTabSz="9029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35375" defTabSz="9029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5335" dirty="0">
                <a:solidFill>
                  <a:srgbClr val="C00000"/>
                </a:solidFill>
                <a:latin typeface="Times New Roman" panose="02020603050405020304" pitchFamily="18" charset="0"/>
                <a:ea typeface="华康简标题宋" panose="02010609000101010101" pitchFamily="49" charset="-122"/>
              </a:rPr>
              <a:t>以诚待人　</a:t>
            </a:r>
            <a:endParaRPr kumimoji="1" lang="zh-CN" altLang="en-US" sz="5335" dirty="0">
              <a:solidFill>
                <a:srgbClr val="C00000"/>
              </a:solidFill>
              <a:latin typeface="Times New Roman" panose="02020603050405020304" pitchFamily="18" charset="0"/>
              <a:ea typeface="华康简标题宋" panose="0201060900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89984" y="2009597"/>
            <a:ext cx="1005340" cy="283026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kumimoji="1" lang="zh-CN" altLang="en-US" sz="5335" dirty="0">
                <a:solidFill>
                  <a:srgbClr val="C00000"/>
                </a:solidFill>
                <a:latin typeface="Times New Roman" panose="02020603050405020304" pitchFamily="18" charset="0"/>
                <a:ea typeface="华康简标题宋" panose="02010609000101010101" pitchFamily="49" charset="-122"/>
              </a:rPr>
              <a:t>言而有信</a:t>
            </a:r>
            <a:endParaRPr kumimoji="1" lang="zh-CN" altLang="en-US" sz="5335" dirty="0">
              <a:solidFill>
                <a:srgbClr val="C00000"/>
              </a:solidFill>
              <a:latin typeface="Times New Roman" panose="02020603050405020304" pitchFamily="18" charset="0"/>
              <a:ea typeface="华康简标题宋" panose="0201060900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70928" y="2009597"/>
            <a:ext cx="1005340" cy="283026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kumimoji="1" lang="zh-CN" altLang="en-US" sz="5335" dirty="0">
                <a:solidFill>
                  <a:srgbClr val="C00000"/>
                </a:solidFill>
                <a:latin typeface="Times New Roman" panose="02020603050405020304" pitchFamily="18" charset="0"/>
                <a:ea typeface="华康简标题宋" panose="02010609000101010101" pitchFamily="49" charset="-122"/>
              </a:rPr>
              <a:t>对事负责</a:t>
            </a:r>
            <a:endParaRPr kumimoji="1" lang="zh-CN" altLang="en-US" sz="5335" dirty="0">
              <a:solidFill>
                <a:srgbClr val="C00000"/>
              </a:solidFill>
              <a:latin typeface="Times New Roman" panose="02020603050405020304" pitchFamily="18" charset="0"/>
              <a:ea typeface="华康简标题宋" panose="0201060900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59849" y="2009597"/>
            <a:ext cx="1005340" cy="283026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kumimoji="1" lang="zh-CN" altLang="en-US" sz="5335" dirty="0">
                <a:solidFill>
                  <a:srgbClr val="C00000"/>
                </a:solidFill>
                <a:latin typeface="Times New Roman" panose="02020603050405020304" pitchFamily="18" charset="0"/>
                <a:ea typeface="华康简标题宋" panose="02010609000101010101" pitchFamily="49" charset="-122"/>
              </a:rPr>
              <a:t>慎重许诺</a:t>
            </a:r>
            <a:endParaRPr lang="zh-CN" altLang="en-US" sz="5335" dirty="0"/>
          </a:p>
        </p:txBody>
      </p:sp>
      <p:grpSp>
        <p:nvGrpSpPr>
          <p:cNvPr id="11" name="组合 10"/>
          <p:cNvGrpSpPr/>
          <p:nvPr/>
        </p:nvGrpSpPr>
        <p:grpSpPr>
          <a:xfrm>
            <a:off x="9377747" y="1120847"/>
            <a:ext cx="1448684" cy="4577359"/>
            <a:chOff x="6899468" y="840635"/>
            <a:chExt cx="1086513" cy="3433019"/>
          </a:xfrm>
        </p:grpSpPr>
        <p:pic>
          <p:nvPicPr>
            <p:cNvPr id="9" name="Picture 2" descr="C:\Users\Thinkpad\Desktop\PNG\1_0003_图层-9.png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98"/>
            <a:stretch>
              <a:fillRect/>
            </a:stretch>
          </p:blipFill>
          <p:spPr bwMode="auto">
            <a:xfrm rot="5400000">
              <a:off x="5726215" y="2013888"/>
              <a:ext cx="3433019" cy="10865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WordArt 2"/>
            <p:cNvSpPr>
              <a:spLocks noChangeArrowheads="1" noChangeShapeType="1" noTextEdit="1"/>
            </p:cNvSpPr>
            <p:nvPr/>
          </p:nvSpPr>
          <p:spPr bwMode="auto">
            <a:xfrm>
              <a:off x="7127017" y="1318415"/>
              <a:ext cx="692497" cy="204542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CN" altLang="en-US" sz="48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方正华隶简体" pitchFamily="65" charset="-122"/>
                  <a:ea typeface="方正华隶简体" pitchFamily="65" charset="-122"/>
                </a:rPr>
                <a:t>温馨提醒</a:t>
              </a:r>
              <a:endParaRPr lang="zh-CN" altLang="en-US" sz="4800" dirty="0">
                <a:solidFill>
                  <a:schemeClr val="accent6">
                    <a:lumMod val="20000"/>
                    <a:lumOff val="80000"/>
                  </a:schemeClr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9118544" y="2040078"/>
            <a:ext cx="0" cy="2858903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008705" y="2040078"/>
            <a:ext cx="0" cy="2858903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898867" y="2040078"/>
            <a:ext cx="0" cy="2858903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789028" y="2040078"/>
            <a:ext cx="0" cy="2858903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679189" y="2040078"/>
            <a:ext cx="0" cy="2858903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569351" y="2040078"/>
            <a:ext cx="0" cy="2858903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4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649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899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6149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9399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26000" y="324485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www.zhongguofeng.com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0" y="2615162"/>
            <a:ext cx="12192000" cy="1143000"/>
            <a:chOff x="0" y="742950"/>
            <a:chExt cx="12192000" cy="1562100"/>
          </a:xfrm>
        </p:grpSpPr>
        <p:sp>
          <p:nvSpPr>
            <p:cNvPr id="16" name="矩形 15"/>
            <p:cNvSpPr/>
            <p:nvPr/>
          </p:nvSpPr>
          <p:spPr>
            <a:xfrm>
              <a:off x="414728" y="742950"/>
              <a:ext cx="11777272" cy="15621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795582" y="1374702"/>
              <a:ext cx="4090670" cy="541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2000" spc="4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一心一世界 一生一百年</a:t>
              </a:r>
              <a:endParaRPr lang="zh-CN" altLang="en-US" sz="2000" spc="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0" y="742950"/>
              <a:ext cx="434715" cy="156210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2" y="762000"/>
            <a:ext cx="1857375" cy="304341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email">
            <a:grayscl/>
          </a:blip>
          <a:srcRect b="-2"/>
          <a:stretch>
            <a:fillRect/>
          </a:stretch>
        </p:blipFill>
        <p:spPr>
          <a:xfrm>
            <a:off x="5886451" y="2038350"/>
            <a:ext cx="6762751" cy="4819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9412583" y="582749"/>
            <a:ext cx="1449088" cy="1669143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10211364" y="1098732"/>
            <a:ext cx="1776709" cy="2046514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5" cstate="email"/>
          <a:srcRect b="-3719"/>
          <a:stretch>
            <a:fillRect/>
          </a:stretch>
        </p:blipFill>
        <p:spPr>
          <a:xfrm>
            <a:off x="9680887" y="2467432"/>
            <a:ext cx="1169389" cy="1346969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2446503" y="1203960"/>
            <a:ext cx="4098290" cy="426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中国风</a:t>
            </a:r>
            <a:r>
              <a:rPr lang="en-US" altLang="zh-CN" sz="20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-www.zhongguofeng.com</a:t>
            </a:r>
            <a:endParaRPr lang="en-US" altLang="zh-CN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678940" y="1703705"/>
            <a:ext cx="4366895" cy="94488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p>
            <a:pPr>
              <a:spcBef>
                <a:spcPct val="20000"/>
              </a:spcBef>
              <a:buClr>
                <a:srgbClr val="5B8CC1"/>
              </a:buClr>
              <a:buFont typeface="Wingdings" panose="05000000000000000000" pitchFamily="2" charset="2"/>
              <a:buNone/>
              <a:defRPr/>
            </a:pPr>
            <a:r>
              <a:rPr lang="zh-CN" altLang="en-US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可以在下列情况使用</a:t>
            </a:r>
            <a:endParaRPr lang="zh-CN" altLang="en-US" b="1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公司、企业的商业演示。</a:t>
            </a:r>
            <a:endParaRPr lang="zh-CN" altLang="en-US" sz="1200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拷贝模板中的内容用于其它幻灯片母版中使用。</a:t>
            </a:r>
            <a:endParaRPr lang="zh-CN" altLang="en-US" sz="1200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07000" y="1712595"/>
            <a:ext cx="5071110" cy="933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20000"/>
              </a:spcBef>
              <a:buClr>
                <a:srgbClr val="5B8CC1"/>
              </a:buClr>
              <a:buFont typeface="Wingdings" panose="05000000000000000000" pitchFamily="2" charset="2"/>
              <a:buNone/>
              <a:defRPr/>
            </a:pPr>
            <a:r>
              <a:rPr lang="zh-CN" altLang="en-US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不可以在以下情况使用</a:t>
            </a:r>
            <a:endParaRPr lang="zh-CN" altLang="en-US" b="1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用于任何形式的在线付费下载。</a:t>
            </a:r>
            <a:endParaRPr lang="zh-CN" altLang="en-US" sz="1200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收集整理我们发布的免费资源后，刻录光碟销售。</a:t>
            </a:r>
            <a:endParaRPr lang="zh-CN" altLang="en-US" sz="1200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5" name="图片 4" descr="中国风文件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75535" y="3805555"/>
            <a:ext cx="1532890" cy="6311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0805" y="4551045"/>
            <a:ext cx="5269230" cy="2113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  </a:t>
            </a:r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 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www.zhongguofeng.com/sucai/PPT/   </a:t>
            </a:r>
            <a:r>
              <a:rPr lang="en-US" altLang="zh-CN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</a:t>
            </a:r>
            <a:r>
              <a:rPr lang="en-US" altLang="zh-CN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en-US" altLang="zh-CN" sz="1000" b="1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AI     </a:t>
            </a:r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 www.zhongguofeng.com/sucai/AI/</a:t>
            </a:r>
            <a:endParaRPr lang="zh-CN" altLang="en-US" sz="100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CDR </a:t>
            </a:r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r>
              <a:rPr lang="en-US" altLang="zh-CN" sz="1000" b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www.zhongguofeng.com/sucai/CDR/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en-US" altLang="zh-CN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CAD </a:t>
            </a:r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www.zhongguofeng.com/sucai/CAD/    </a:t>
            </a:r>
            <a:r>
              <a:rPr lang="en-US" altLang="zh-CN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MAX</a:t>
            </a:r>
            <a:r>
              <a:rPr lang="zh-CN" altLang="en-US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r>
              <a:rPr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www.zhongguofeng.com/sucai/MAX/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平面  ：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www.zhongguofeng.com/pingmian/  </a:t>
            </a:r>
            <a:r>
              <a:rPr lang="en-US" altLang="zh-CN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en-US" altLang="zh-CN" sz="1000" b="1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建筑  ：</a:t>
            </a:r>
            <a:r>
              <a:rPr lang="en-US" altLang="zh-CN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www.zhongguofeng.com/jianzhu/  </a:t>
            </a:r>
            <a:endParaRPr lang="en-US" altLang="zh-CN" sz="1000" b="1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装修  ： 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www.zhongguofeng.com/zhuangxiu/</a:t>
            </a:r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国粹  ： 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www.zhongguofeng.com/guocui/</a:t>
            </a:r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摄影  ：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www.zhongguofeng.com/sheying/</a:t>
            </a:r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器物  ：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www.zhongguofeng.com/qiwu/</a:t>
            </a:r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</a:t>
            </a:r>
            <a:endParaRPr lang="zh-CN" altLang="en-US" sz="1200"/>
          </a:p>
        </p:txBody>
      </p:sp>
      <p:sp>
        <p:nvSpPr>
          <p:cNvPr id="10" name="文本框 9"/>
          <p:cNvSpPr txBox="1"/>
          <p:nvPr/>
        </p:nvSpPr>
        <p:spPr>
          <a:xfrm>
            <a:off x="3248025" y="4551045"/>
            <a:ext cx="5269230" cy="2113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风水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 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www.zhongguofeng.com/fengshui/  </a:t>
            </a:r>
            <a:r>
              <a:rPr lang="en-US" altLang="zh-CN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</a:t>
            </a:r>
            <a:r>
              <a:rPr lang="en-US" altLang="zh-CN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en-US" altLang="zh-CN" sz="1000" b="1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文玩</a:t>
            </a:r>
            <a:r>
              <a:rPr 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 www.zhongguofeng.com/wenwan/</a:t>
            </a:r>
            <a:endParaRPr lang="zh-CN" altLang="en-US" sz="100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家具  ：</a:t>
            </a:r>
            <a:r>
              <a:rPr lang="en-US" altLang="zh-CN" sz="1000" b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www.zhongguofeng.com/jiaju/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en-US" altLang="zh-CN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服装  ：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www.zhongguofeng.com/fuzhuang/   </a:t>
            </a:r>
            <a:r>
              <a:rPr lang="en-US" altLang="zh-CN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名家  ：</a:t>
            </a:r>
            <a:r>
              <a:rPr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www.zhongguofeng.com/mingjia/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手作  ：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www.zhongguofeng.com/shouzuo/</a:t>
            </a:r>
            <a:r>
              <a:rPr lang="en-US" altLang="zh-CN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endParaRPr lang="en-US" altLang="zh-CN" sz="1000" b="1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美食  ：</a:t>
            </a:r>
            <a:r>
              <a:rPr lang="en-US" altLang="zh-CN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www.zhongguofeng.com/meishi/ </a:t>
            </a:r>
            <a:endParaRPr lang="en-US" altLang="zh-CN" sz="1000" b="1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  ：</a:t>
            </a:r>
            <a:r>
              <a:rPr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www.zhongguofeng.com/sucai/</a:t>
            </a:r>
            <a:endParaRPr sz="100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产品  ： 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www.zhongguofeng.com/chanpin/</a:t>
            </a:r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古风  ：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www.zhongguofeng.com/gufeng/</a:t>
            </a:r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古风  ：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www.zhongguofeng.com/gufeng/</a:t>
            </a:r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佛教   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www.zhongguofeng.com/fojiao/</a:t>
            </a:r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</a:t>
            </a:r>
            <a:endParaRPr lang="zh-CN" altLang="en-US" sz="1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8000">
        <p:fade/>
      </p:transition>
    </mc:Choice>
    <mc:Fallback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1"/>
          <p:cNvSpPr txBox="1"/>
          <p:nvPr/>
        </p:nvSpPr>
        <p:spPr>
          <a:xfrm>
            <a:off x="2027869" y="1788797"/>
            <a:ext cx="833941" cy="2451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335" dirty="0">
                <a:solidFill>
                  <a:srgbClr val="B70002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“</a:t>
            </a:r>
            <a:endParaRPr lang="zh-CN" altLang="en-US" sz="15335" dirty="0">
              <a:solidFill>
                <a:srgbClr val="B70002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10" name="文本框 16"/>
          <p:cNvSpPr txBox="1"/>
          <p:nvPr/>
        </p:nvSpPr>
        <p:spPr>
          <a:xfrm>
            <a:off x="3059620" y="2891028"/>
            <a:ext cx="48421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德者，得也，得事宜也。</a:t>
            </a:r>
            <a:endParaRPr lang="zh-CN" altLang="en-US" sz="2400" dirty="0">
              <a:solidFill>
                <a:srgbClr val="C0000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r>
              <a:rPr lang="zh-CN" altLang="en-US" sz="240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       </a:t>
            </a:r>
            <a:r>
              <a:rPr lang="en-US" altLang="zh-CN" sz="240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——</a:t>
            </a:r>
            <a:r>
              <a:rPr lang="zh-CN" altLang="en-US" sz="240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（东汉）刘熙 </a:t>
            </a:r>
            <a:endParaRPr lang="en-US" altLang="zh-CN" sz="2400" dirty="0"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endParaRPr lang="en-US" altLang="zh-CN" sz="2400" dirty="0">
              <a:solidFill>
                <a:srgbClr val="C0000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endParaRPr lang="en-US" altLang="zh-CN" sz="2400" dirty="0">
              <a:solidFill>
                <a:srgbClr val="C0000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r>
              <a:rPr lang="zh-CN" altLang="en-US" sz="2400" dirty="0">
                <a:solidFill>
                  <a:srgbClr val="C0000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德，外得于人，内得于已也。 </a:t>
            </a:r>
            <a:endParaRPr lang="zh-CN" altLang="en-US" sz="2400" dirty="0">
              <a:solidFill>
                <a:srgbClr val="C0000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r>
              <a:rPr lang="zh-CN" altLang="en-US" sz="240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            </a:t>
            </a:r>
            <a:r>
              <a:rPr lang="en-US" altLang="zh-CN" sz="240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——</a:t>
            </a:r>
            <a:r>
              <a:rPr lang="zh-CN" altLang="en-US" sz="240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（东汉）许慎</a:t>
            </a:r>
            <a:endParaRPr lang="zh-CN" altLang="en-US" sz="2400" dirty="0"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pic>
        <p:nvPicPr>
          <p:cNvPr id="7" name="Picture 2" descr="C:\Users\Thinkpad\Desktop\PNG\1_0004_图层-10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6" r="5288" b="6991"/>
          <a:stretch>
            <a:fillRect/>
          </a:stretch>
        </p:blipFill>
        <p:spPr bwMode="auto">
          <a:xfrm>
            <a:off x="7318237" y="2701696"/>
            <a:ext cx="3148951" cy="2899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9" descr="C:\Users\Thinkpad\Desktop\道德讲堂\-_0001s_0006_图层-19.png"/>
          <p:cNvPicPr>
            <a:picLocks noChangeAspect="1" noChangeArrowheads="1"/>
          </p:cNvPicPr>
          <p:nvPr/>
        </p:nvPicPr>
        <p:blipFill rotWithShape="1">
          <a:blip r:embed="rId2" cstate="print"/>
          <a:srcRect l="6716" t="21665" r="2783" b="3688"/>
          <a:stretch>
            <a:fillRect/>
          </a:stretch>
        </p:blipFill>
        <p:spPr bwMode="auto">
          <a:xfrm>
            <a:off x="8710250" y="3778741"/>
            <a:ext cx="898525" cy="473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Thinkpad\Desktop\道德讲堂\-_0001s_0014_图层-27.png"/>
          <p:cNvPicPr>
            <a:picLocks noChangeAspect="1" noChangeArrowheads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 bwMode="auto">
          <a:xfrm>
            <a:off x="8429437" y="4240687"/>
            <a:ext cx="438012" cy="885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Users\Thinkpad\Desktop\道德讲堂\-_0001s_0000_图层-12.png"/>
          <p:cNvPicPr>
            <a:picLocks noChangeAspect="1" noChangeArrowheads="1"/>
          </p:cNvPicPr>
          <p:nvPr/>
        </p:nvPicPr>
        <p:blipFill rotWithShape="1">
          <a:blip r:embed="rId4" cstate="print"/>
          <a:srcRect/>
          <a:stretch>
            <a:fillRect/>
          </a:stretch>
        </p:blipFill>
        <p:spPr bwMode="auto">
          <a:xfrm>
            <a:off x="7822341" y="2841715"/>
            <a:ext cx="821235" cy="1259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C:\Users\Thinkpad\Desktop\道德讲堂\-_0001s_0001_图层-13.png"/>
          <p:cNvPicPr>
            <a:picLocks noChangeAspect="1" noChangeArrowheads="1"/>
          </p:cNvPicPr>
          <p:nvPr/>
        </p:nvPicPr>
        <p:blipFill rotWithShape="1">
          <a:blip r:embed="rId5" cstate="print"/>
          <a:srcRect/>
          <a:stretch>
            <a:fillRect/>
          </a:stretch>
        </p:blipFill>
        <p:spPr bwMode="auto">
          <a:xfrm>
            <a:off x="7822342" y="3710857"/>
            <a:ext cx="684964" cy="1016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C:\Users\Thinkpad\Desktop\道德讲堂\-_0001s_0002_图层-14.png"/>
          <p:cNvPicPr>
            <a:picLocks noChangeAspect="1" noChangeArrowheads="1"/>
          </p:cNvPicPr>
          <p:nvPr/>
        </p:nvPicPr>
        <p:blipFill rotWithShape="1">
          <a:blip r:embed="rId6" cstate="print"/>
          <a:srcRect/>
          <a:stretch>
            <a:fillRect/>
          </a:stretch>
        </p:blipFill>
        <p:spPr bwMode="auto">
          <a:xfrm>
            <a:off x="7822341" y="4174171"/>
            <a:ext cx="529227" cy="752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C:\Users\Thinkpad\Desktop\道德讲堂\-_0001s_0003_图层-15.png"/>
          <p:cNvPicPr>
            <a:picLocks noChangeAspect="1" noChangeArrowheads="1"/>
          </p:cNvPicPr>
          <p:nvPr/>
        </p:nvPicPr>
        <p:blipFill rotWithShape="1">
          <a:blip r:embed="rId7" cstate="print"/>
          <a:srcRect/>
          <a:stretch>
            <a:fillRect/>
          </a:stretch>
        </p:blipFill>
        <p:spPr bwMode="auto">
          <a:xfrm>
            <a:off x="8643577" y="3233144"/>
            <a:ext cx="788423" cy="44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7" descr="C:\Users\Thinkpad\Desktop\道德讲堂\-_0001s_0004_图层-16.png"/>
          <p:cNvPicPr>
            <a:picLocks noChangeAspect="1" noChangeArrowheads="1"/>
          </p:cNvPicPr>
          <p:nvPr/>
        </p:nvPicPr>
        <p:blipFill rotWithShape="1">
          <a:blip r:embed="rId8" cstate="print"/>
          <a:srcRect/>
          <a:stretch>
            <a:fillRect/>
          </a:stretch>
        </p:blipFill>
        <p:spPr bwMode="auto">
          <a:xfrm>
            <a:off x="8351569" y="2841716"/>
            <a:ext cx="788423" cy="1572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C:\Users\Thinkpad\Desktop\道德讲堂\-_0001s_0005_图层-18.png"/>
          <p:cNvPicPr>
            <a:picLocks noChangeAspect="1" noChangeArrowheads="1"/>
          </p:cNvPicPr>
          <p:nvPr/>
        </p:nvPicPr>
        <p:blipFill rotWithShape="1">
          <a:blip r:embed="rId9" cstate="print"/>
          <a:srcRect l="13751" t="24110" b="23046"/>
          <a:stretch>
            <a:fillRect/>
          </a:stretch>
        </p:blipFill>
        <p:spPr bwMode="auto">
          <a:xfrm>
            <a:off x="8780100" y="3650682"/>
            <a:ext cx="856304" cy="261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 descr="C:\Users\Thinkpad\Desktop\道德讲堂\-_0001s_0007_图层-20.png"/>
          <p:cNvPicPr>
            <a:picLocks noChangeAspect="1" noChangeArrowheads="1"/>
          </p:cNvPicPr>
          <p:nvPr/>
        </p:nvPicPr>
        <p:blipFill rotWithShape="1">
          <a:blip r:embed="rId10" cstate="print"/>
          <a:srcRect l="22826" t="22330" r="30434" b="26128"/>
          <a:stretch>
            <a:fillRect/>
          </a:stretch>
        </p:blipFill>
        <p:spPr bwMode="auto">
          <a:xfrm>
            <a:off x="8745780" y="3851627"/>
            <a:ext cx="209272" cy="324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1" descr="C:\Users\Thinkpad\Desktop\道德讲堂\-_0001s_0008_图层-21.png"/>
          <p:cNvPicPr>
            <a:picLocks noChangeAspect="1" noChangeArrowheads="1"/>
          </p:cNvPicPr>
          <p:nvPr/>
        </p:nvPicPr>
        <p:blipFill rotWithShape="1">
          <a:blip r:embed="rId11" cstate="print"/>
          <a:srcRect l="16592" t="14873" r="37489" b="13501"/>
          <a:stretch>
            <a:fillRect/>
          </a:stretch>
        </p:blipFill>
        <p:spPr bwMode="auto">
          <a:xfrm>
            <a:off x="8909216" y="3778741"/>
            <a:ext cx="250297" cy="473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2" descr="C:\Users\Thinkpad\Desktop\道德讲堂\-_0001s_0009_图层-22.png"/>
          <p:cNvPicPr>
            <a:picLocks noChangeAspect="1" noChangeArrowheads="1"/>
          </p:cNvPicPr>
          <p:nvPr/>
        </p:nvPicPr>
        <p:blipFill rotWithShape="1">
          <a:blip r:embed="rId12" cstate="print"/>
          <a:srcRect l="22222" t="39972" r="21876" b="14490"/>
          <a:stretch>
            <a:fillRect/>
          </a:stretch>
        </p:blipFill>
        <p:spPr bwMode="auto">
          <a:xfrm>
            <a:off x="8818780" y="4075896"/>
            <a:ext cx="440744" cy="201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3" descr="C:\Users\Thinkpad\Desktop\道德讲堂\-_0001s_0010_图层-23.png"/>
          <p:cNvPicPr>
            <a:picLocks noChangeAspect="1" noChangeArrowheads="1"/>
          </p:cNvPicPr>
          <p:nvPr/>
        </p:nvPicPr>
        <p:blipFill rotWithShape="1">
          <a:blip r:embed="rId13" cstate="print"/>
          <a:srcRect l="10617" t="10879" r="11784" b="6325"/>
          <a:stretch>
            <a:fillRect/>
          </a:stretch>
        </p:blipFill>
        <p:spPr bwMode="auto">
          <a:xfrm>
            <a:off x="8605475" y="4153833"/>
            <a:ext cx="717549" cy="396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4" descr="C:\Users\Thinkpad\Desktop\道德讲堂\-_0001s_0011_图层-24.png"/>
          <p:cNvPicPr>
            <a:picLocks noChangeAspect="1" noChangeArrowheads="1"/>
          </p:cNvPicPr>
          <p:nvPr/>
        </p:nvPicPr>
        <p:blipFill rotWithShape="1">
          <a:blip r:embed="rId14" cstate="print"/>
          <a:srcRect l="13343" t="17254" r="11225" b="18169"/>
          <a:stretch>
            <a:fillRect/>
          </a:stretch>
        </p:blipFill>
        <p:spPr bwMode="auto">
          <a:xfrm>
            <a:off x="8964249" y="4796024"/>
            <a:ext cx="822327" cy="258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5" descr="C:\Users\Thinkpad\Desktop\道德讲堂\-_0001s_0012_图层-25.png"/>
          <p:cNvPicPr>
            <a:picLocks noChangeAspect="1" noChangeArrowheads="1"/>
          </p:cNvPicPr>
          <p:nvPr/>
        </p:nvPicPr>
        <p:blipFill rotWithShape="1">
          <a:blip r:embed="rId15" cstate="print"/>
          <a:srcRect l="11283" t="15733" r="12828" b="22348"/>
          <a:stretch>
            <a:fillRect/>
          </a:stretch>
        </p:blipFill>
        <p:spPr bwMode="auto">
          <a:xfrm>
            <a:off x="9062675" y="4601479"/>
            <a:ext cx="723900" cy="385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6" descr="C:\Users\Thinkpad\Desktop\道德讲堂\-_0001s_0013_图层-26.png"/>
          <p:cNvPicPr>
            <a:picLocks noChangeAspect="1" noChangeArrowheads="1"/>
          </p:cNvPicPr>
          <p:nvPr/>
        </p:nvPicPr>
        <p:blipFill rotWithShape="1">
          <a:blip r:embed="rId16" cstate="print"/>
          <a:srcRect t="4276" b="-2"/>
          <a:stretch>
            <a:fillRect/>
          </a:stretch>
        </p:blipFill>
        <p:spPr bwMode="auto">
          <a:xfrm>
            <a:off x="8909215" y="4240687"/>
            <a:ext cx="1135999" cy="486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7674" y="2747101"/>
            <a:ext cx="2788668" cy="27886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5433385" y="2742061"/>
            <a:ext cx="4372779" cy="1169179"/>
            <a:chOff x="3140636" y="1720442"/>
            <a:chExt cx="3628216" cy="970100"/>
          </a:xfrm>
        </p:grpSpPr>
        <p:pic>
          <p:nvPicPr>
            <p:cNvPr id="5" name="Picture 2" descr="C:\Users\Thinkpad\Desktop\PNG\1_0003_图层-9.png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98"/>
            <a:stretch>
              <a:fillRect/>
            </a:stretch>
          </p:blipFill>
          <p:spPr bwMode="auto">
            <a:xfrm>
              <a:off x="3140636" y="1720442"/>
              <a:ext cx="3628216" cy="97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Rectangle 3"/>
            <p:cNvSpPr>
              <a:spLocks noChangeArrowheads="1"/>
            </p:cNvSpPr>
            <p:nvPr/>
          </p:nvSpPr>
          <p:spPr bwMode="auto">
            <a:xfrm>
              <a:off x="3554672" y="1981388"/>
              <a:ext cx="2341165" cy="451102"/>
            </a:xfrm>
            <a:prstGeom prst="rect">
              <a:avLst/>
            </a:prstGeom>
            <a:noFill/>
            <a:ln w="2857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935" dirty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行为准则、规范</a:t>
              </a:r>
              <a:endParaRPr lang="zh-CN" altLang="en-US" sz="2935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433385" y="3615583"/>
            <a:ext cx="4372779" cy="1169179"/>
            <a:chOff x="3140636" y="2375584"/>
            <a:chExt cx="3628216" cy="970100"/>
          </a:xfrm>
        </p:grpSpPr>
        <p:pic>
          <p:nvPicPr>
            <p:cNvPr id="4" name="Picture 2" descr="C:\Users\Thinkpad\Desktop\PNG\1_0003_图层-9.png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98"/>
            <a:stretch>
              <a:fillRect/>
            </a:stretch>
          </p:blipFill>
          <p:spPr bwMode="auto">
            <a:xfrm>
              <a:off x="3140636" y="2375584"/>
              <a:ext cx="3628216" cy="97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3544513" y="2656985"/>
              <a:ext cx="2341165" cy="451102"/>
            </a:xfrm>
            <a:prstGeom prst="rect">
              <a:avLst/>
            </a:prstGeom>
            <a:noFill/>
            <a:ln w="2857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935" dirty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个人认知、表现</a:t>
              </a:r>
              <a:endParaRPr lang="zh-CN" altLang="en-US" sz="2935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112278" y="1509554"/>
            <a:ext cx="4951507" cy="1169179"/>
            <a:chOff x="3649805" y="750342"/>
            <a:chExt cx="4108403" cy="970100"/>
          </a:xfrm>
        </p:grpSpPr>
        <p:pic>
          <p:nvPicPr>
            <p:cNvPr id="3" name="Picture 2" descr="C:\Users\Thinkpad\Desktop\PNG\1_0003_图层-9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98"/>
            <a:stretch>
              <a:fillRect/>
            </a:stretch>
          </p:blipFill>
          <p:spPr bwMode="auto">
            <a:xfrm>
              <a:off x="3649805" y="750342"/>
              <a:ext cx="4108403" cy="97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Rectangle 5"/>
            <p:cNvSpPr>
              <a:spLocks noChangeArrowheads="1"/>
            </p:cNvSpPr>
            <p:nvPr/>
          </p:nvSpPr>
          <p:spPr bwMode="auto">
            <a:xfrm>
              <a:off x="3863881" y="987303"/>
              <a:ext cx="3342275" cy="538356"/>
            </a:xfrm>
            <a:prstGeom prst="snip2DiagRect">
              <a:avLst/>
            </a:prstGeom>
            <a:noFill/>
            <a:ln w="2857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935" dirty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外：社会道德原则规范</a:t>
              </a:r>
              <a:endParaRPr lang="zh-CN" altLang="en-US" sz="2935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551591" y="4817613"/>
            <a:ext cx="4951507" cy="1169179"/>
            <a:chOff x="3979289" y="3345684"/>
            <a:chExt cx="4108403" cy="970100"/>
          </a:xfrm>
        </p:grpSpPr>
        <p:pic>
          <p:nvPicPr>
            <p:cNvPr id="2" name="Picture 2" descr="C:\Users\Thinkpad\Desktop\PNG\1_0003_图层-9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98"/>
            <a:stretch>
              <a:fillRect/>
            </a:stretch>
          </p:blipFill>
          <p:spPr bwMode="auto">
            <a:xfrm>
              <a:off x="3979289" y="3345684"/>
              <a:ext cx="4108403" cy="97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4351237" y="3599082"/>
              <a:ext cx="2730722" cy="538356"/>
            </a:xfrm>
            <a:prstGeom prst="snip2DiagRect">
              <a:avLst/>
            </a:prstGeom>
            <a:noFill/>
            <a:ln w="2857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935" dirty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内：个人道德品质</a:t>
              </a:r>
              <a:endParaRPr lang="zh-CN" altLang="en-US" sz="2935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  <p:pic>
        <p:nvPicPr>
          <p:cNvPr id="10" name="Picture 3" descr="C:\Users\Thinkpad\Desktop\PNG\1_0002_图层-5-副本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0237" y="2538136"/>
            <a:ext cx="2700444" cy="2497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Thinkpad\Desktop\PNG\1_0008_图层-16-副本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97089">
            <a:off x="4960328" y="3019917"/>
            <a:ext cx="389527" cy="85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Thinkpad\Desktop\PNG\1_0008_图层-16-副本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602911" flipV="1">
            <a:off x="4954533" y="3629596"/>
            <a:ext cx="389527" cy="85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Thinkpad\Desktop\PNG\1_0008_图层-16-副本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431">
            <a:off x="6586839" y="2439708"/>
            <a:ext cx="352097" cy="774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Thinkpad\Desktop\PNG\1_0008_图层-16-副本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04569" flipV="1">
            <a:off x="7209864" y="4423467"/>
            <a:ext cx="352097" cy="774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组合 17"/>
          <p:cNvGrpSpPr/>
          <p:nvPr/>
        </p:nvGrpSpPr>
        <p:grpSpPr>
          <a:xfrm>
            <a:off x="3385534" y="2887443"/>
            <a:ext cx="885178" cy="1645859"/>
            <a:chOff x="1559027" y="1922695"/>
            <a:chExt cx="663883" cy="1234394"/>
          </a:xfrm>
        </p:grpSpPr>
        <p:sp>
          <p:nvSpPr>
            <p:cNvPr id="15" name="Rectangle 2"/>
            <p:cNvSpPr>
              <a:spLocks noChangeArrowheads="1"/>
            </p:cNvSpPr>
            <p:nvPr/>
          </p:nvSpPr>
          <p:spPr bwMode="auto">
            <a:xfrm>
              <a:off x="1559027" y="1922695"/>
              <a:ext cx="663883" cy="746407"/>
            </a:xfrm>
            <a:prstGeom prst="rect">
              <a:avLst/>
            </a:prstGeom>
            <a:noFill/>
            <a:ln w="2857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5865" spc="-400" dirty="0">
                  <a:latin typeface="方正华隶简体" pitchFamily="65" charset="-122"/>
                  <a:ea typeface="方正华隶简体" pitchFamily="65" charset="-122"/>
                </a:rPr>
                <a:t>道</a:t>
              </a:r>
              <a:endParaRPr lang="zh-CN" altLang="en-US" sz="5865" spc="-400" dirty="0">
                <a:latin typeface="方正华隶简体" pitchFamily="65" charset="-122"/>
                <a:ea typeface="方正华隶简体" pitchFamily="65" charset="-122"/>
              </a:endParaRPr>
            </a:p>
          </p:txBody>
        </p:sp>
        <p:sp>
          <p:nvSpPr>
            <p:cNvPr id="16" name="Rectangle 2"/>
            <p:cNvSpPr>
              <a:spLocks noChangeArrowheads="1"/>
            </p:cNvSpPr>
            <p:nvPr/>
          </p:nvSpPr>
          <p:spPr bwMode="auto">
            <a:xfrm>
              <a:off x="1559027" y="2410682"/>
              <a:ext cx="663883" cy="746407"/>
            </a:xfrm>
            <a:prstGeom prst="rect">
              <a:avLst/>
            </a:prstGeom>
            <a:noFill/>
            <a:ln w="2857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5865" spc="-400" dirty="0">
                  <a:latin typeface="方正华隶简体" pitchFamily="65" charset="-122"/>
                  <a:ea typeface="方正华隶简体" pitchFamily="65" charset="-122"/>
                </a:rPr>
                <a:t>德</a:t>
              </a:r>
              <a:endParaRPr lang="zh-CN" altLang="en-US" sz="5865" spc="-400" dirty="0"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Picture 3" descr="C:\Users\Thinkpad\Desktop\PNG\1_0002_图层-5-副本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7334" y="2033616"/>
            <a:ext cx="3133732" cy="289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TextBox 37"/>
          <p:cNvSpPr txBox="1"/>
          <p:nvPr/>
        </p:nvSpPr>
        <p:spPr>
          <a:xfrm>
            <a:off x="6533691" y="1350157"/>
            <a:ext cx="1979344" cy="617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80000"/>
              </a:lnSpc>
              <a:defRPr sz="2400">
                <a:solidFill>
                  <a:prstClr val="black"/>
                </a:solidFill>
                <a:effectLst>
                  <a:glow rad="101600">
                    <a:schemeClr val="bg1"/>
                  </a:glow>
                </a:effectLst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pPr algn="l"/>
            <a:r>
              <a:rPr lang="zh-CN" altLang="en-US" sz="4265" dirty="0">
                <a:ln w="38100">
                  <a:noFill/>
                </a:ln>
                <a:gradFill flip="none" rotWithShape="1">
                  <a:gsLst>
                    <a:gs pos="0">
                      <a:srgbClr val="FF0000"/>
                    </a:gs>
                    <a:gs pos="86000">
                      <a:srgbClr val="000000"/>
                    </a:gs>
                  </a:gsLst>
                  <a:lin ang="2700000" scaled="1"/>
                  <a:tileRect/>
                </a:gradFill>
                <a:effectLst/>
                <a:latin typeface="方正华隶简体" pitchFamily="65" charset="-122"/>
                <a:ea typeface="方正华隶简体" pitchFamily="65" charset="-122"/>
              </a:rPr>
              <a:t>唱歌曲</a:t>
            </a:r>
            <a:endParaRPr lang="zh-CN" altLang="en-US" sz="4265" dirty="0">
              <a:ln w="38100">
                <a:noFill/>
              </a:ln>
              <a:gradFill flip="none" rotWithShape="1">
                <a:gsLst>
                  <a:gs pos="0">
                    <a:srgbClr val="FF0000"/>
                  </a:gs>
                  <a:gs pos="86000">
                    <a:srgbClr val="000000"/>
                  </a:gs>
                </a:gsLst>
                <a:lin ang="2700000" scaled="1"/>
                <a:tileRect/>
              </a:gradFill>
              <a:effectLst/>
              <a:latin typeface="方正华隶简体" pitchFamily="65" charset="-122"/>
              <a:ea typeface="方正华隶简体" pitchFamily="65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42231" y="1316765"/>
            <a:ext cx="693284" cy="715163"/>
            <a:chOff x="1471643" y="1118729"/>
            <a:chExt cx="501536" cy="517363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40000" contrast="-4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71643" y="1118729"/>
              <a:ext cx="501536" cy="517363"/>
            </a:xfrm>
            <a:prstGeom prst="rect">
              <a:avLst/>
            </a:prstGeom>
          </p:spPr>
        </p:pic>
        <p:sp>
          <p:nvSpPr>
            <p:cNvPr id="41" name="TextBox 40"/>
            <p:cNvSpPr txBox="1"/>
            <p:nvPr/>
          </p:nvSpPr>
          <p:spPr>
            <a:xfrm>
              <a:off x="1501290" y="1119709"/>
              <a:ext cx="422346" cy="3637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65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壹</a:t>
              </a:r>
              <a:endParaRPr lang="zh-CN" altLang="en-US" sz="2665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138" name="TextBox 137"/>
          <p:cNvSpPr txBox="1"/>
          <p:nvPr/>
        </p:nvSpPr>
        <p:spPr>
          <a:xfrm>
            <a:off x="6725877" y="2052763"/>
            <a:ext cx="1979344" cy="617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80000"/>
              </a:lnSpc>
              <a:defRPr sz="3200">
                <a:ln w="38100">
                  <a:noFill/>
                </a:ln>
                <a:gradFill flip="none" rotWithShape="1">
                  <a:gsLst>
                    <a:gs pos="0">
                      <a:srgbClr val="FF0000"/>
                    </a:gs>
                    <a:gs pos="86000">
                      <a:srgbClr val="000000"/>
                    </a:gs>
                  </a:gsLst>
                  <a:lin ang="2700000" scaled="1"/>
                  <a:tileRect/>
                </a:gradFill>
                <a:effectLst/>
                <a:latin typeface="方正华隶简体" pitchFamily="65" charset="-122"/>
                <a:ea typeface="方正华隶简体" pitchFamily="65" charset="-122"/>
              </a:defRPr>
            </a:lvl1pPr>
          </a:lstStyle>
          <a:p>
            <a:r>
              <a:rPr lang="zh-CN" altLang="en-US" sz="4265" dirty="0"/>
              <a:t>学模范</a:t>
            </a:r>
            <a:endParaRPr lang="zh-CN" altLang="en-US" sz="4265" dirty="0"/>
          </a:p>
        </p:txBody>
      </p:sp>
      <p:grpSp>
        <p:nvGrpSpPr>
          <p:cNvPr id="135" name="组合 134"/>
          <p:cNvGrpSpPr/>
          <p:nvPr/>
        </p:nvGrpSpPr>
        <p:grpSpPr>
          <a:xfrm>
            <a:off x="6034418" y="2026383"/>
            <a:ext cx="693284" cy="715163"/>
            <a:chOff x="1471643" y="1118729"/>
            <a:chExt cx="501536" cy="517363"/>
          </a:xfrm>
        </p:grpSpPr>
        <p:pic>
          <p:nvPicPr>
            <p:cNvPr id="136" name="图片 135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40000" contrast="-4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71643" y="1118729"/>
              <a:ext cx="501536" cy="517363"/>
            </a:xfrm>
            <a:prstGeom prst="rect">
              <a:avLst/>
            </a:prstGeom>
          </p:spPr>
        </p:pic>
        <p:sp>
          <p:nvSpPr>
            <p:cNvPr id="137" name="TextBox 136"/>
            <p:cNvSpPr txBox="1"/>
            <p:nvPr/>
          </p:nvSpPr>
          <p:spPr>
            <a:xfrm>
              <a:off x="1510477" y="1138084"/>
              <a:ext cx="422346" cy="3637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65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贰</a:t>
              </a:r>
              <a:endParaRPr lang="zh-CN" altLang="en-US" sz="2665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146" name="TextBox 145"/>
          <p:cNvSpPr txBox="1"/>
          <p:nvPr/>
        </p:nvSpPr>
        <p:spPr>
          <a:xfrm>
            <a:off x="6900965" y="2862730"/>
            <a:ext cx="1979344" cy="617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80000"/>
              </a:lnSpc>
              <a:defRPr sz="3200">
                <a:ln w="38100">
                  <a:noFill/>
                </a:ln>
                <a:gradFill flip="none" rotWithShape="1">
                  <a:gsLst>
                    <a:gs pos="0">
                      <a:srgbClr val="FF0000"/>
                    </a:gs>
                    <a:gs pos="86000">
                      <a:srgbClr val="000000"/>
                    </a:gs>
                  </a:gsLst>
                  <a:lin ang="2700000" scaled="1"/>
                  <a:tileRect/>
                </a:gradFill>
                <a:effectLst/>
                <a:latin typeface="方正华隶简体" pitchFamily="65" charset="-122"/>
                <a:ea typeface="方正华隶简体" pitchFamily="65" charset="-122"/>
              </a:defRPr>
            </a:lvl1pPr>
          </a:lstStyle>
          <a:p>
            <a:r>
              <a:rPr lang="zh-CN" altLang="en-US" sz="4265" dirty="0"/>
              <a:t>诵经典</a:t>
            </a:r>
            <a:endParaRPr lang="zh-CN" altLang="en-US" sz="4265" dirty="0"/>
          </a:p>
        </p:txBody>
      </p:sp>
      <p:grpSp>
        <p:nvGrpSpPr>
          <p:cNvPr id="1032" name="组合 1031"/>
          <p:cNvGrpSpPr/>
          <p:nvPr/>
        </p:nvGrpSpPr>
        <p:grpSpPr>
          <a:xfrm>
            <a:off x="6209506" y="2829339"/>
            <a:ext cx="693284" cy="715163"/>
            <a:chOff x="4088361" y="2299804"/>
            <a:chExt cx="519963" cy="536372"/>
          </a:xfrm>
        </p:grpSpPr>
        <p:pic>
          <p:nvPicPr>
            <p:cNvPr id="144" name="图片 143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40000" contrast="-4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88361" y="2299804"/>
              <a:ext cx="519963" cy="536372"/>
            </a:xfrm>
            <a:prstGeom prst="rect">
              <a:avLst/>
            </a:prstGeom>
          </p:spPr>
        </p:pic>
        <p:sp>
          <p:nvSpPr>
            <p:cNvPr id="145" name="TextBox 144"/>
            <p:cNvSpPr txBox="1"/>
            <p:nvPr/>
          </p:nvSpPr>
          <p:spPr>
            <a:xfrm>
              <a:off x="4128622" y="2319870"/>
              <a:ext cx="437863" cy="3770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65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叁</a:t>
              </a:r>
              <a:endParaRPr lang="zh-CN" altLang="en-US" sz="2665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154" name="TextBox 153"/>
          <p:cNvSpPr txBox="1"/>
          <p:nvPr/>
        </p:nvSpPr>
        <p:spPr>
          <a:xfrm>
            <a:off x="6900965" y="3635293"/>
            <a:ext cx="1979344" cy="617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80000"/>
              </a:lnSpc>
              <a:defRPr sz="3200">
                <a:ln w="38100">
                  <a:noFill/>
                </a:ln>
                <a:gradFill flip="none" rotWithShape="1">
                  <a:gsLst>
                    <a:gs pos="0">
                      <a:srgbClr val="FF0000"/>
                    </a:gs>
                    <a:gs pos="86000">
                      <a:srgbClr val="000000"/>
                    </a:gs>
                  </a:gsLst>
                  <a:lin ang="2700000" scaled="1"/>
                  <a:tileRect/>
                </a:gradFill>
                <a:effectLst/>
                <a:latin typeface="方正华隶简体" pitchFamily="65" charset="-122"/>
                <a:ea typeface="方正华隶简体" pitchFamily="65" charset="-122"/>
              </a:defRPr>
            </a:lvl1pPr>
          </a:lstStyle>
          <a:p>
            <a:r>
              <a:rPr lang="zh-CN" altLang="en-US" sz="4265" dirty="0"/>
              <a:t>谈感悟</a:t>
            </a:r>
            <a:endParaRPr lang="zh-CN" altLang="en-US" sz="4265" dirty="0"/>
          </a:p>
        </p:txBody>
      </p:sp>
      <p:grpSp>
        <p:nvGrpSpPr>
          <p:cNvPr id="151" name="组合 150"/>
          <p:cNvGrpSpPr/>
          <p:nvPr/>
        </p:nvGrpSpPr>
        <p:grpSpPr>
          <a:xfrm>
            <a:off x="6209506" y="3608912"/>
            <a:ext cx="693284" cy="715163"/>
            <a:chOff x="1471643" y="1118729"/>
            <a:chExt cx="501536" cy="517363"/>
          </a:xfrm>
        </p:grpSpPr>
        <p:pic>
          <p:nvPicPr>
            <p:cNvPr id="152" name="图片 151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40000" contrast="-4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71643" y="1118729"/>
              <a:ext cx="501536" cy="517363"/>
            </a:xfrm>
            <a:prstGeom prst="rect">
              <a:avLst/>
            </a:prstGeom>
          </p:spPr>
        </p:pic>
        <p:sp>
          <p:nvSpPr>
            <p:cNvPr id="153" name="TextBox 152"/>
            <p:cNvSpPr txBox="1"/>
            <p:nvPr/>
          </p:nvSpPr>
          <p:spPr>
            <a:xfrm>
              <a:off x="1501290" y="1138084"/>
              <a:ext cx="422346" cy="3637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65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肆</a:t>
              </a:r>
              <a:endParaRPr lang="zh-CN" altLang="en-US" sz="2665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162" name="TextBox 161"/>
          <p:cNvSpPr txBox="1"/>
          <p:nvPr/>
        </p:nvSpPr>
        <p:spPr>
          <a:xfrm>
            <a:off x="6725877" y="4468635"/>
            <a:ext cx="1979344" cy="617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80000"/>
              </a:lnSpc>
              <a:defRPr sz="3200">
                <a:ln w="38100">
                  <a:noFill/>
                </a:ln>
                <a:gradFill flip="none" rotWithShape="1">
                  <a:gsLst>
                    <a:gs pos="0">
                      <a:srgbClr val="FF0000"/>
                    </a:gs>
                    <a:gs pos="86000">
                      <a:srgbClr val="000000"/>
                    </a:gs>
                  </a:gsLst>
                  <a:lin ang="2700000" scaled="1"/>
                  <a:tileRect/>
                </a:gradFill>
                <a:effectLst/>
                <a:latin typeface="方正华隶简体" pitchFamily="65" charset="-122"/>
                <a:ea typeface="方正华隶简体" pitchFamily="65" charset="-122"/>
              </a:defRPr>
            </a:lvl1pPr>
          </a:lstStyle>
          <a:p>
            <a:r>
              <a:rPr lang="zh-CN" altLang="en-US" sz="4265" dirty="0"/>
              <a:t>孝文化</a:t>
            </a:r>
            <a:endParaRPr lang="zh-CN" altLang="en-US" sz="4265" dirty="0"/>
          </a:p>
        </p:txBody>
      </p:sp>
      <p:grpSp>
        <p:nvGrpSpPr>
          <p:cNvPr id="159" name="组合 158"/>
          <p:cNvGrpSpPr/>
          <p:nvPr/>
        </p:nvGrpSpPr>
        <p:grpSpPr>
          <a:xfrm>
            <a:off x="6034418" y="4442255"/>
            <a:ext cx="693284" cy="715163"/>
            <a:chOff x="1471643" y="1118729"/>
            <a:chExt cx="501536" cy="517363"/>
          </a:xfrm>
        </p:grpSpPr>
        <p:pic>
          <p:nvPicPr>
            <p:cNvPr id="160" name="图片 159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40000" contrast="-4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71643" y="1118729"/>
              <a:ext cx="501536" cy="517363"/>
            </a:xfrm>
            <a:prstGeom prst="rect">
              <a:avLst/>
            </a:prstGeom>
          </p:spPr>
        </p:pic>
        <p:sp>
          <p:nvSpPr>
            <p:cNvPr id="161" name="TextBox 160"/>
            <p:cNvSpPr txBox="1"/>
            <p:nvPr/>
          </p:nvSpPr>
          <p:spPr>
            <a:xfrm>
              <a:off x="1501290" y="1147271"/>
              <a:ext cx="422346" cy="3637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65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伍</a:t>
              </a:r>
              <a:endParaRPr lang="zh-CN" altLang="en-US" sz="2665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170" name="TextBox 169"/>
          <p:cNvSpPr txBox="1"/>
          <p:nvPr/>
        </p:nvSpPr>
        <p:spPr>
          <a:xfrm>
            <a:off x="2859701" y="2863322"/>
            <a:ext cx="1688283" cy="99520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5865" dirty="0">
                <a:solidFill>
                  <a:srgbClr val="600000"/>
                </a:solidFill>
                <a:latin typeface="华文隶书" pitchFamily="2" charset="-122"/>
                <a:ea typeface="华文隶书" pitchFamily="2" charset="-122"/>
              </a:rPr>
              <a:t>目录</a:t>
            </a:r>
            <a:endParaRPr lang="zh-CN" altLang="en-US" sz="5865" dirty="0">
              <a:solidFill>
                <a:srgbClr val="6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535515" y="5236495"/>
            <a:ext cx="1979344" cy="617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80000"/>
              </a:lnSpc>
              <a:defRPr sz="3200">
                <a:ln w="38100">
                  <a:noFill/>
                </a:ln>
                <a:gradFill flip="none" rotWithShape="1">
                  <a:gsLst>
                    <a:gs pos="0">
                      <a:srgbClr val="FF0000"/>
                    </a:gs>
                    <a:gs pos="86000">
                      <a:srgbClr val="000000"/>
                    </a:gs>
                  </a:gsLst>
                  <a:lin ang="2700000" scaled="1"/>
                  <a:tileRect/>
                </a:gradFill>
                <a:effectLst/>
                <a:latin typeface="方正华隶简体" pitchFamily="65" charset="-122"/>
                <a:ea typeface="方正华隶简体" pitchFamily="65" charset="-122"/>
              </a:defRPr>
            </a:lvl1pPr>
          </a:lstStyle>
          <a:p>
            <a:r>
              <a:rPr lang="zh-CN" altLang="en-US" sz="4265" dirty="0"/>
              <a:t>送吉祥</a:t>
            </a:r>
            <a:endParaRPr lang="zh-CN" altLang="en-US" sz="4265" dirty="0"/>
          </a:p>
        </p:txBody>
      </p:sp>
      <p:grpSp>
        <p:nvGrpSpPr>
          <p:cNvPr id="49" name="组合 48"/>
          <p:cNvGrpSpPr/>
          <p:nvPr/>
        </p:nvGrpSpPr>
        <p:grpSpPr>
          <a:xfrm>
            <a:off x="5844055" y="5210115"/>
            <a:ext cx="693284" cy="715163"/>
            <a:chOff x="1471643" y="1118729"/>
            <a:chExt cx="501536" cy="517363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40000" contrast="-4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71643" y="1118729"/>
              <a:ext cx="501536" cy="517363"/>
            </a:xfrm>
            <a:prstGeom prst="rect">
              <a:avLst/>
            </a:prstGeom>
          </p:spPr>
        </p:pic>
        <p:sp>
          <p:nvSpPr>
            <p:cNvPr id="51" name="TextBox 50"/>
            <p:cNvSpPr txBox="1"/>
            <p:nvPr/>
          </p:nvSpPr>
          <p:spPr>
            <a:xfrm>
              <a:off x="1501290" y="1147271"/>
              <a:ext cx="422346" cy="3637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65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陆</a:t>
              </a:r>
              <a:endParaRPr lang="zh-CN" altLang="en-US" sz="2665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1000"/>
                            </p:stCondLst>
                            <p:childTnLst>
                              <p:par>
                                <p:cTn id="7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138" grpId="0"/>
      <p:bldP spid="146" grpId="0"/>
      <p:bldP spid="154" grpId="0"/>
      <p:bldP spid="162" grpId="0"/>
      <p:bldP spid="170" grpId="0"/>
      <p:bldP spid="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5" descr="毛笔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1016" y="1032825"/>
            <a:ext cx="1724251" cy="1206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5" descr="毛笔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1016" y="2271882"/>
            <a:ext cx="1724251" cy="1206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5" descr="毛笔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1016" y="3468905"/>
            <a:ext cx="1724251" cy="1206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5" descr="毛笔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5075" y="2271882"/>
            <a:ext cx="1724251" cy="1206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5" descr="毛笔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5075" y="3468905"/>
            <a:ext cx="1724251" cy="1206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毛笔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5075" y="1032825"/>
            <a:ext cx="1724251" cy="1206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4837192" y="2023486"/>
            <a:ext cx="2541997" cy="666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方正华隶简体" pitchFamily="65" charset="-122"/>
                <a:ea typeface="方正华隶简体" pitchFamily="65" charset="-122"/>
              </a:rPr>
              <a:t>一、</a:t>
            </a:r>
            <a:r>
              <a:rPr lang="zh-CN" altLang="en-US" sz="3735" dirty="0">
                <a:latin typeface="方正华隶简体" pitchFamily="65" charset="-122"/>
                <a:ea typeface="方正华隶简体" pitchFamily="65" charset="-122"/>
              </a:rPr>
              <a:t>唱歌曲</a:t>
            </a:r>
            <a:endParaRPr lang="zh-CN" altLang="en-US" sz="3735" dirty="0">
              <a:latin typeface="方正华隶简体" pitchFamily="65" charset="-122"/>
              <a:ea typeface="方正华隶简体" pitchFamily="65" charset="-122"/>
            </a:endParaRPr>
          </a:p>
        </p:txBody>
      </p:sp>
      <p:pic>
        <p:nvPicPr>
          <p:cNvPr id="3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1488" y="2158459"/>
            <a:ext cx="759280" cy="473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1" descr="C_108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515" y="2603106"/>
            <a:ext cx="2640000" cy="80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3" descr="C:\Users\Thinkpad\Desktop\PNG\1_0002_图层-5-副本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569" y="2033616"/>
            <a:ext cx="3133732" cy="289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TextBox 46"/>
          <p:cNvSpPr txBox="1"/>
          <p:nvPr/>
        </p:nvSpPr>
        <p:spPr>
          <a:xfrm>
            <a:off x="1735936" y="2863322"/>
            <a:ext cx="1688283" cy="99520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5865" dirty="0">
                <a:solidFill>
                  <a:srgbClr val="600000"/>
                </a:solidFill>
                <a:latin typeface="华文隶书" pitchFamily="2" charset="-122"/>
                <a:ea typeface="华文隶书" pitchFamily="2" charset="-122"/>
              </a:rPr>
              <a:t>目录</a:t>
            </a:r>
            <a:endParaRPr lang="zh-CN" altLang="en-US" sz="5865" dirty="0">
              <a:solidFill>
                <a:srgbClr val="6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837192" y="3262543"/>
            <a:ext cx="2541997" cy="666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方正华隶简体" pitchFamily="65" charset="-122"/>
                <a:ea typeface="方正华隶简体" pitchFamily="65" charset="-122"/>
              </a:rPr>
              <a:t>二、</a:t>
            </a:r>
            <a:r>
              <a:rPr lang="zh-CN" altLang="en-US" sz="3735" dirty="0">
                <a:latin typeface="方正华隶简体" pitchFamily="65" charset="-122"/>
                <a:ea typeface="方正华隶简体" pitchFamily="65" charset="-122"/>
              </a:rPr>
              <a:t>学模范</a:t>
            </a:r>
            <a:endParaRPr lang="zh-CN" altLang="en-US" sz="3735" dirty="0">
              <a:latin typeface="方正华隶简体" pitchFamily="65" charset="-122"/>
              <a:ea typeface="方正华隶简体" pitchFamily="65" charset="-122"/>
            </a:endParaRPr>
          </a:p>
        </p:txBody>
      </p:sp>
      <p:pic>
        <p:nvPicPr>
          <p:cNvPr id="51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1488" y="3397517"/>
            <a:ext cx="759280" cy="473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41" descr="C_108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515" y="3842163"/>
            <a:ext cx="2640000" cy="80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矩形 57"/>
          <p:cNvSpPr/>
          <p:nvPr/>
        </p:nvSpPr>
        <p:spPr>
          <a:xfrm>
            <a:off x="4837192" y="4459566"/>
            <a:ext cx="2541997" cy="666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方正华隶简体" pitchFamily="65" charset="-122"/>
                <a:ea typeface="方正华隶简体" pitchFamily="65" charset="-122"/>
              </a:rPr>
              <a:t>三、</a:t>
            </a:r>
            <a:r>
              <a:rPr lang="zh-CN" altLang="en-US" sz="3735" dirty="0">
                <a:latin typeface="方正华隶简体" pitchFamily="65" charset="-122"/>
                <a:ea typeface="方正华隶简体" pitchFamily="65" charset="-122"/>
              </a:rPr>
              <a:t>诵经典</a:t>
            </a:r>
            <a:endParaRPr lang="zh-CN" altLang="en-US" sz="3735" dirty="0">
              <a:latin typeface="方正华隶简体" pitchFamily="65" charset="-122"/>
              <a:ea typeface="方正华隶简体" pitchFamily="65" charset="-122"/>
            </a:endParaRPr>
          </a:p>
        </p:txBody>
      </p:sp>
      <p:pic>
        <p:nvPicPr>
          <p:cNvPr id="59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1488" y="4594539"/>
            <a:ext cx="759280" cy="473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41" descr="C_108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515" y="5039186"/>
            <a:ext cx="2640000" cy="80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矩形 61"/>
          <p:cNvSpPr/>
          <p:nvPr/>
        </p:nvSpPr>
        <p:spPr>
          <a:xfrm>
            <a:off x="8243134" y="2023485"/>
            <a:ext cx="2541997" cy="666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35" dirty="0">
                <a:latin typeface="方正华隶简体" pitchFamily="65" charset="-122"/>
                <a:ea typeface="方正华隶简体" pitchFamily="65" charset="-122"/>
              </a:rPr>
              <a:t>谈感悟</a:t>
            </a:r>
            <a:endParaRPr lang="zh-CN" altLang="en-US" sz="3735" dirty="0">
              <a:latin typeface="方正华隶简体" pitchFamily="65" charset="-122"/>
              <a:ea typeface="方正华隶简体" pitchFamily="65" charset="-122"/>
            </a:endParaRPr>
          </a:p>
        </p:txBody>
      </p:sp>
      <p:pic>
        <p:nvPicPr>
          <p:cNvPr id="63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7429" y="2158459"/>
            <a:ext cx="759280" cy="473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41" descr="C_108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8456" y="2603106"/>
            <a:ext cx="2640000" cy="80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矩形 65"/>
          <p:cNvSpPr/>
          <p:nvPr/>
        </p:nvSpPr>
        <p:spPr>
          <a:xfrm>
            <a:off x="8243134" y="3262543"/>
            <a:ext cx="2541997" cy="666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方正华隶简体" pitchFamily="65" charset="-122"/>
                <a:ea typeface="方正华隶简体" pitchFamily="65" charset="-122"/>
              </a:rPr>
              <a:t>五、</a:t>
            </a:r>
            <a:r>
              <a:rPr lang="zh-CN" altLang="en-US" sz="3735" dirty="0">
                <a:latin typeface="方正华隶简体" pitchFamily="65" charset="-122"/>
                <a:ea typeface="方正华隶简体" pitchFamily="65" charset="-122"/>
              </a:rPr>
              <a:t>孝文化</a:t>
            </a:r>
            <a:endParaRPr lang="zh-CN" altLang="en-US" sz="3735" dirty="0">
              <a:latin typeface="方正华隶简体" pitchFamily="65" charset="-122"/>
              <a:ea typeface="方正华隶简体" pitchFamily="65" charset="-122"/>
            </a:endParaRPr>
          </a:p>
        </p:txBody>
      </p:sp>
      <p:pic>
        <p:nvPicPr>
          <p:cNvPr id="67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7429" y="3397517"/>
            <a:ext cx="759280" cy="473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41" descr="C_108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8456" y="3842163"/>
            <a:ext cx="2640000" cy="80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矩形 69"/>
          <p:cNvSpPr/>
          <p:nvPr/>
        </p:nvSpPr>
        <p:spPr>
          <a:xfrm>
            <a:off x="8243134" y="4459566"/>
            <a:ext cx="2541997" cy="666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方正华隶简体" pitchFamily="65" charset="-122"/>
                <a:ea typeface="方正华隶简体" pitchFamily="65" charset="-122"/>
              </a:rPr>
              <a:t>六、</a:t>
            </a:r>
            <a:r>
              <a:rPr lang="zh-CN" altLang="en-US" sz="3735" dirty="0">
                <a:latin typeface="方正华隶简体" pitchFamily="65" charset="-122"/>
                <a:ea typeface="方正华隶简体" pitchFamily="65" charset="-122"/>
              </a:rPr>
              <a:t>送吉祥</a:t>
            </a:r>
            <a:endParaRPr lang="zh-CN" altLang="en-US" sz="3735" dirty="0">
              <a:latin typeface="方正华隶简体" pitchFamily="65" charset="-122"/>
              <a:ea typeface="方正华隶简体" pitchFamily="65" charset="-122"/>
            </a:endParaRPr>
          </a:p>
        </p:txBody>
      </p:sp>
      <p:pic>
        <p:nvPicPr>
          <p:cNvPr id="71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7429" y="4594539"/>
            <a:ext cx="759280" cy="473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41" descr="C_108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8456" y="5039186"/>
            <a:ext cx="2640000" cy="80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8.33333E-7 -2.46914E-7 C 0.00052 0.01852 -8.33333E-7 0.02407 0.00469 0.03056 C 0.00886 0.02623 0.01059 0.025 0.01372 0.01389 C 0.01493 0.00957 0.01736 -2.46914E-7 0.01736 0.00031 C 0.01597 0.01482 0.01563 0.025 0.0132 0.03982 C 0.01285 0.04228 0.01146 0.04506 0.01198 0.04691 C 0.01215 0.04753 0.01736 0.04043 0.01806 0.03982 C 0.01979 0.03272 0.02153 0.02901 0.02292 0.02099 C 0.02222 0.03025 0.02136 0.03302 0.02587 0.02562 C 0.02865 0.0213 0.03125 0.01265 0.03333 0.00463 C 0.03351 0.00154 0.03386 -0.00772 0.03386 -0.00463 C 0.03386 0.00278 0.03281 0.01636 0.03195 0.02346 C 0.0316 0.02593 0.03021 0.02901 0.0309 0.03056 C 0.03142 0.03179 0.03472 0.02685 0.03559 0.02562 C 0.03715 0.00988 0.03715 0.0287 0.03733 0.03519 C 0.03837 0.08086 0.03698 0.06667 0.04115 0.05154 C 0.04201 0.04043 0.04497 0.03302 0.04792 0.03056 C 0.05 0.02191 0.05 0.01605 0.05191 0.02809 C 0.05261 0.02716 0.0533 0.02407 0.05399 0.02562 C 0.05556 0.02994 0.05677 0.05247 0.05816 0.0608 C 0.06667 0.05833 0.06667 0.06358 0.07014 0.03982 C 0.07014 0.03426 0.06962 0.02901 0.06962 0.02346 C 0.06962 0.01883 0.06962 0.03302 0.07014 0.03735 C 0.07049 0.03982 0.07153 0.04043 0.07188 0.04198 C 0.07309 0.04043 0.07431 0.03982 0.075 0.03735 C 0.07656 0.03333 0.07639 0.02654 0.07708 0.02099 C 0.07795 0.01049 0.07778 0.01265 0.08004 0.0071 C 0.08368 0.01049 0.08663 0.01852 0.09028 0.02346 C 0.09219 0.03395 0.09271 0.04198 0.08906 0.04691 C 0.08698 0.05864 0.08889 0.0534 0.08646 0.04691 C 0.08611 0.04537 0.08542 0.04537 0.08472 0.04444 C 0.08281 0.04537 0.08056 0.04444 0.07865 0.04691 C 0.07778 0.04784 0.0816 0.04599 0.08125 0.04907 C 0.08038 0.05494 0.07778 0.05185 0.07622 0.0537 C 0.07587 0.05617 0.07465 0.05864 0.075 0.0608 C 0.07604 0.0642 0.07761 0.06358 0.07865 0.06327 C 0.0816 0.06265 0.08438 0.06019 0.08733 0.05833 C 0.08906 0.0571 0.09271 0.0537 0.09271 0.05401 C 0.09531 0.04877 0.0974 0.04661 0.10017 0.04444 C 0.10261 0.05957 0.10521 0.05586 0.10955 0.0537 C 0.11111 0.0463 0.11181 0.03858 0.11267 0.03056 C 0.11285 0.02747 0.11302 0.02407 0.11337 0.02099 C 0.11372 0.01821 0.11441 0.01111 0.11476 0.01389 C 0.11806 0.05 0.11233 0.03272 0.11701 0.04444 C 0.11754 0.04321 0.12066 0.03457 0.12118 0.03519 C 0.12205 0.03642 0.12153 0.04136 0.12188 0.04444 C 0.1224 0.06389 0.12153 0.07623 0.12622 0.05833 C 0.12726 0.04506 0.12587 0.05741 0.12865 0.04691 C 0.12917 0.04506 0.12969 0.03982 0.12969 0.04012 C 0.13004 0.03735 0.13073 0.03519 0.1309 0.03272 C 0.13125 0.03056 0.1309 0.02562 0.1316 0.02562 C 0.13281 0.02562 0.13195 0.03642 0.13281 0.03982 C 0.1342 0.04475 0.13646 0.04321 0.1382 0.04444 C 0.14219 0.04136 0.14392 0.03673 0.1467 0.02562 C 0.14688 0.02346 0.1467 0.01883 0.1474 0.01883 C 0.14809 0.01883 0.14826 0.02346 0.14861 0.02562 C 0.14983 0.0321 0.14983 0.03086 0.15243 0.03519 " pathEditMode="relative" rAng="0" ptsTypes="fffffffffffffffffffffffffffffffffffffffffffffffffffffffff">
                                      <p:cBhvr>
                                        <p:cTn id="30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22" y="36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8.33333E-7 -2.46914E-7 C 0.00052 0.01852 -8.33333E-7 0.02407 0.00469 0.03056 C 0.00886 0.02623 0.01059 0.025 0.01372 0.01389 C 0.01493 0.00957 0.01736 -2.46914E-7 0.01736 0.00031 C 0.01597 0.01482 0.01563 0.025 0.0132 0.03982 C 0.01285 0.04228 0.01146 0.04506 0.01198 0.04691 C 0.01215 0.04753 0.01736 0.04043 0.01806 0.03982 C 0.01979 0.03272 0.02153 0.02901 0.02292 0.02099 C 0.02222 0.03025 0.02136 0.03302 0.02587 0.02562 C 0.02865 0.0213 0.03125 0.01265 0.03333 0.00463 C 0.03351 0.00154 0.03386 -0.00772 0.03386 -0.00463 C 0.03386 0.00278 0.03281 0.01636 0.03195 0.02346 C 0.0316 0.02593 0.03021 0.02901 0.0309 0.03056 C 0.03142 0.03179 0.03472 0.02685 0.03559 0.02562 C 0.03715 0.00988 0.03715 0.0287 0.03733 0.03519 C 0.03837 0.08086 0.03698 0.06667 0.04115 0.05154 C 0.04201 0.04043 0.04497 0.03302 0.04792 0.03056 C 0.05 0.02191 0.05 0.01605 0.05191 0.02809 C 0.05261 0.02716 0.0533 0.02407 0.05399 0.02562 C 0.05556 0.02994 0.05677 0.05247 0.05816 0.0608 C 0.06667 0.05833 0.06667 0.06358 0.07014 0.03982 C 0.07014 0.03426 0.06962 0.02901 0.06962 0.02346 C 0.06962 0.01883 0.06962 0.03302 0.07014 0.03735 C 0.07049 0.03982 0.07153 0.04043 0.07188 0.04198 C 0.07309 0.04043 0.07431 0.03982 0.075 0.03735 C 0.07656 0.03333 0.07639 0.02654 0.07708 0.02099 C 0.07795 0.01049 0.07778 0.01265 0.08004 0.0071 C 0.08368 0.01049 0.08663 0.01852 0.09028 0.02346 C 0.09219 0.03395 0.09271 0.04198 0.08906 0.04691 C 0.08698 0.05864 0.08889 0.0534 0.08646 0.04691 C 0.08611 0.04537 0.08542 0.04537 0.08472 0.04444 C 0.08281 0.04537 0.08056 0.04444 0.07865 0.04691 C 0.07778 0.04784 0.0816 0.04599 0.08125 0.04907 C 0.08038 0.05494 0.07778 0.05185 0.07622 0.0537 C 0.07587 0.05617 0.07465 0.05864 0.075 0.0608 C 0.07604 0.0642 0.07761 0.06358 0.07865 0.06327 C 0.0816 0.06265 0.08438 0.06019 0.08733 0.05833 C 0.08906 0.0571 0.09271 0.0537 0.09271 0.05401 C 0.09531 0.04877 0.0974 0.04661 0.10017 0.04444 C 0.10261 0.05957 0.10521 0.05586 0.10955 0.0537 C 0.11111 0.0463 0.11181 0.03858 0.11267 0.03056 C 0.11285 0.02747 0.11302 0.02407 0.11337 0.02099 C 0.11372 0.01821 0.11441 0.01111 0.11476 0.01389 C 0.11806 0.05 0.11233 0.03272 0.11701 0.04444 C 0.11754 0.04321 0.12066 0.03457 0.12118 0.03519 C 0.12205 0.03642 0.12153 0.04136 0.12188 0.04444 C 0.1224 0.06389 0.12153 0.07623 0.12622 0.05833 C 0.12726 0.04506 0.12587 0.05741 0.12865 0.04691 C 0.12917 0.04506 0.12969 0.03982 0.12969 0.04012 C 0.13004 0.03735 0.13073 0.03519 0.1309 0.03272 C 0.13125 0.03056 0.1309 0.02562 0.1316 0.02562 C 0.13281 0.02562 0.13195 0.03642 0.13281 0.03982 C 0.1342 0.04475 0.13646 0.04321 0.1382 0.04444 C 0.14219 0.04136 0.14392 0.03673 0.1467 0.02562 C 0.14688 0.02346 0.1467 0.01883 0.1474 0.01883 C 0.14809 0.01883 0.14826 0.02346 0.14861 0.02562 C 0.14983 0.0321 0.14983 0.03086 0.15243 0.03519 " pathEditMode="relative" rAng="0" ptsTypes="fffffffffffffffffffffffffffffffffffffffffffffffffffffffff">
                                      <p:cBhvr>
                                        <p:cTn id="51" dur="2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22" y="36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500"/>
                            </p:stCondLst>
                            <p:childTnLst>
                              <p:par>
                                <p:cTn id="5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1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3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2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8.33333E-7 -2.46914E-7 C 0.00052 0.01852 -8.33333E-7 0.02407 0.00469 0.03056 C 0.00886 0.02623 0.01059 0.025 0.01372 0.01389 C 0.01493 0.00957 0.01736 -2.46914E-7 0.01736 0.00031 C 0.01597 0.01482 0.01563 0.025 0.0132 0.03982 C 0.01285 0.04228 0.01146 0.04506 0.01198 0.04691 C 0.01215 0.04753 0.01736 0.04043 0.01806 0.03982 C 0.01979 0.03272 0.02153 0.02901 0.02292 0.02099 C 0.02222 0.03025 0.02136 0.03302 0.02587 0.02562 C 0.02865 0.0213 0.03125 0.01265 0.03333 0.00463 C 0.03351 0.00154 0.03386 -0.00772 0.03386 -0.00463 C 0.03386 0.00278 0.03281 0.01636 0.03195 0.02346 C 0.0316 0.02593 0.03021 0.02901 0.0309 0.03056 C 0.03142 0.03179 0.03472 0.02685 0.03559 0.02562 C 0.03715 0.00988 0.03715 0.0287 0.03733 0.03519 C 0.03837 0.08086 0.03698 0.06667 0.04115 0.05154 C 0.04201 0.04043 0.04497 0.03302 0.04792 0.03056 C 0.05 0.02191 0.05 0.01605 0.05191 0.02809 C 0.05261 0.02716 0.0533 0.02407 0.05399 0.02562 C 0.05556 0.02994 0.05677 0.05247 0.05816 0.0608 C 0.06667 0.05833 0.06667 0.06358 0.07014 0.03982 C 0.07014 0.03426 0.06962 0.02901 0.06962 0.02346 C 0.06962 0.01883 0.06962 0.03302 0.07014 0.03735 C 0.07049 0.03982 0.07153 0.04043 0.07188 0.04198 C 0.07309 0.04043 0.07431 0.03982 0.075 0.03735 C 0.07656 0.03333 0.07639 0.02654 0.07708 0.02099 C 0.07795 0.01049 0.07778 0.01265 0.08004 0.0071 C 0.08368 0.01049 0.08663 0.01852 0.09028 0.02346 C 0.09219 0.03395 0.09271 0.04198 0.08906 0.04691 C 0.08698 0.05864 0.08889 0.0534 0.08646 0.04691 C 0.08611 0.04537 0.08542 0.04537 0.08472 0.04444 C 0.08281 0.04537 0.08056 0.04444 0.07865 0.04691 C 0.07778 0.04784 0.0816 0.04599 0.08125 0.04907 C 0.08038 0.05494 0.07778 0.05185 0.07622 0.0537 C 0.07587 0.05617 0.07465 0.05864 0.075 0.0608 C 0.07604 0.0642 0.07761 0.06358 0.07865 0.06327 C 0.0816 0.06265 0.08438 0.06019 0.08733 0.05833 C 0.08906 0.0571 0.09271 0.0537 0.09271 0.05401 C 0.09531 0.04877 0.0974 0.04661 0.10017 0.04444 C 0.10261 0.05957 0.10521 0.05586 0.10955 0.0537 C 0.11111 0.0463 0.11181 0.03858 0.11267 0.03056 C 0.11285 0.02747 0.11302 0.02407 0.11337 0.02099 C 0.11372 0.01821 0.11441 0.01111 0.11476 0.01389 C 0.11806 0.05 0.11233 0.03272 0.11701 0.04444 C 0.11754 0.04321 0.12066 0.03457 0.12118 0.03519 C 0.12205 0.03642 0.12153 0.04136 0.12188 0.04444 C 0.1224 0.06389 0.12153 0.07623 0.12622 0.05833 C 0.12726 0.04506 0.12587 0.05741 0.12865 0.04691 C 0.12917 0.04506 0.12969 0.03982 0.12969 0.04012 C 0.13004 0.03735 0.13073 0.03519 0.1309 0.03272 C 0.13125 0.03056 0.1309 0.02562 0.1316 0.02562 C 0.13281 0.02562 0.13195 0.03642 0.13281 0.03982 C 0.1342 0.04475 0.13646 0.04321 0.1382 0.04444 C 0.14219 0.04136 0.14392 0.03673 0.1467 0.02562 C 0.14688 0.02346 0.1467 0.01883 0.1474 0.01883 C 0.14809 0.01883 0.14826 0.02346 0.14861 0.02562 C 0.14983 0.0321 0.14983 0.03086 0.15243 0.03519 " pathEditMode="relative" rAng="0" ptsTypes="fffffffffffffffffffffffffffffffffffffffffffffffffffffffff">
                                      <p:cBhvr>
                                        <p:cTn id="72" dur="2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22" y="36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4000"/>
                            </p:stCondLst>
                            <p:childTnLst>
                              <p:par>
                                <p:cTn id="7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45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5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2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80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2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0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8.33333E-7 -2.46914E-7 C 0.00052 0.01852 -8.33333E-7 0.02407 0.00469 0.03056 C 0.00886 0.02623 0.01059 0.025 0.01372 0.01389 C 0.01493 0.00957 0.01736 -2.46914E-7 0.01736 0.00031 C 0.01597 0.01482 0.01563 0.025 0.0132 0.03982 C 0.01285 0.04228 0.01146 0.04506 0.01198 0.04691 C 0.01215 0.04753 0.01736 0.04043 0.01806 0.03982 C 0.01979 0.03272 0.02153 0.02901 0.02292 0.02099 C 0.02222 0.03025 0.02136 0.03302 0.02587 0.02562 C 0.02865 0.0213 0.03125 0.01265 0.03333 0.00463 C 0.03351 0.00154 0.03386 -0.00772 0.03386 -0.00463 C 0.03386 0.00278 0.03281 0.01636 0.03195 0.02346 C 0.0316 0.02593 0.03021 0.02901 0.0309 0.03056 C 0.03142 0.03179 0.03472 0.02685 0.03559 0.02562 C 0.03715 0.00988 0.03715 0.0287 0.03733 0.03519 C 0.03837 0.08086 0.03698 0.06667 0.04115 0.05154 C 0.04201 0.04043 0.04497 0.03302 0.04792 0.03056 C 0.05 0.02191 0.05 0.01605 0.05191 0.02809 C 0.05261 0.02716 0.0533 0.02407 0.05399 0.02562 C 0.05556 0.02994 0.05677 0.05247 0.05816 0.0608 C 0.06667 0.05833 0.06667 0.06358 0.07014 0.03982 C 0.07014 0.03426 0.06962 0.02901 0.06962 0.02346 C 0.06962 0.01883 0.06962 0.03302 0.07014 0.03735 C 0.07049 0.03982 0.07153 0.04043 0.07188 0.04198 C 0.07309 0.04043 0.07431 0.03982 0.075 0.03735 C 0.07656 0.03333 0.07639 0.02654 0.07708 0.02099 C 0.07795 0.01049 0.07778 0.01265 0.08004 0.0071 C 0.08368 0.01049 0.08663 0.01852 0.09028 0.02346 C 0.09219 0.03395 0.09271 0.04198 0.08906 0.04691 C 0.08698 0.05864 0.08889 0.0534 0.08646 0.04691 C 0.08611 0.04537 0.08542 0.04537 0.08472 0.04444 C 0.08281 0.04537 0.08056 0.04444 0.07865 0.04691 C 0.07778 0.04784 0.0816 0.04599 0.08125 0.04907 C 0.08038 0.05494 0.07778 0.05185 0.07622 0.0537 C 0.07587 0.05617 0.07465 0.05864 0.075 0.0608 C 0.07604 0.0642 0.07761 0.06358 0.07865 0.06327 C 0.0816 0.06265 0.08438 0.06019 0.08733 0.05833 C 0.08906 0.0571 0.09271 0.0537 0.09271 0.05401 C 0.09531 0.04877 0.0974 0.04661 0.10017 0.04444 C 0.10261 0.05957 0.10521 0.05586 0.10955 0.0537 C 0.11111 0.0463 0.11181 0.03858 0.11267 0.03056 C 0.11285 0.02747 0.11302 0.02407 0.11337 0.02099 C 0.11372 0.01821 0.11441 0.01111 0.11476 0.01389 C 0.11806 0.05 0.11233 0.03272 0.11701 0.04444 C 0.11754 0.04321 0.12066 0.03457 0.12118 0.03519 C 0.12205 0.03642 0.12153 0.04136 0.12188 0.04444 C 0.1224 0.06389 0.12153 0.07623 0.12622 0.05833 C 0.12726 0.04506 0.12587 0.05741 0.12865 0.04691 C 0.12917 0.04506 0.12969 0.03982 0.12969 0.04012 C 0.13004 0.03735 0.13073 0.03519 0.1309 0.03272 C 0.13125 0.03056 0.1309 0.02562 0.1316 0.02562 C 0.13281 0.02562 0.13195 0.03642 0.13281 0.03982 C 0.1342 0.04475 0.13646 0.04321 0.1382 0.04444 C 0.14219 0.04136 0.14392 0.03673 0.1467 0.02562 C 0.14688 0.02346 0.1467 0.01883 0.1474 0.01883 C 0.14809 0.01883 0.14826 0.02346 0.14861 0.02562 C 0.14983 0.0321 0.14983 0.03086 0.15243 0.03519 " pathEditMode="relative" rAng="0" ptsTypes="fffffffffffffffffffffffffffffffffffffffffffffffffffffffff">
                                      <p:cBhvr>
                                        <p:cTn id="93" dur="2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22" y="36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8500"/>
                            </p:stCondLst>
                            <p:childTnLst>
                              <p:par>
                                <p:cTn id="9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90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00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2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25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2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0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8.33333E-7 -2.46914E-7 C 0.00052 0.01852 -8.33333E-7 0.02407 0.00469 0.03056 C 0.00886 0.02623 0.01059 0.025 0.01372 0.01389 C 0.01493 0.00957 0.01736 -2.46914E-7 0.01736 0.00031 C 0.01597 0.01482 0.01563 0.025 0.0132 0.03982 C 0.01285 0.04228 0.01146 0.04506 0.01198 0.04691 C 0.01215 0.04753 0.01736 0.04043 0.01806 0.03982 C 0.01979 0.03272 0.02153 0.02901 0.02292 0.02099 C 0.02222 0.03025 0.02136 0.03302 0.02587 0.02562 C 0.02865 0.0213 0.03125 0.01265 0.03333 0.00463 C 0.03351 0.00154 0.03386 -0.00772 0.03386 -0.00463 C 0.03386 0.00278 0.03281 0.01636 0.03195 0.02346 C 0.0316 0.02593 0.03021 0.02901 0.0309 0.03056 C 0.03142 0.03179 0.03472 0.02685 0.03559 0.02562 C 0.03715 0.00988 0.03715 0.0287 0.03733 0.03519 C 0.03837 0.08086 0.03698 0.06667 0.04115 0.05154 C 0.04201 0.04043 0.04497 0.03302 0.04792 0.03056 C 0.05 0.02191 0.05 0.01605 0.05191 0.02809 C 0.05261 0.02716 0.0533 0.02407 0.05399 0.02562 C 0.05556 0.02994 0.05677 0.05247 0.05816 0.0608 C 0.06667 0.05833 0.06667 0.06358 0.07014 0.03982 C 0.07014 0.03426 0.06962 0.02901 0.06962 0.02346 C 0.06962 0.01883 0.06962 0.03302 0.07014 0.03735 C 0.07049 0.03982 0.07153 0.04043 0.07188 0.04198 C 0.07309 0.04043 0.07431 0.03982 0.075 0.03735 C 0.07656 0.03333 0.07639 0.02654 0.07708 0.02099 C 0.07795 0.01049 0.07778 0.01265 0.08004 0.0071 C 0.08368 0.01049 0.08663 0.01852 0.09028 0.02346 C 0.09219 0.03395 0.09271 0.04198 0.08906 0.04691 C 0.08698 0.05864 0.08889 0.0534 0.08646 0.04691 C 0.08611 0.04537 0.08542 0.04537 0.08472 0.04444 C 0.08281 0.04537 0.08056 0.04444 0.07865 0.04691 C 0.07778 0.04784 0.0816 0.04599 0.08125 0.04907 C 0.08038 0.05494 0.07778 0.05185 0.07622 0.0537 C 0.07587 0.05617 0.07465 0.05864 0.075 0.0608 C 0.07604 0.0642 0.07761 0.06358 0.07865 0.06327 C 0.0816 0.06265 0.08438 0.06019 0.08733 0.05833 C 0.08906 0.0571 0.09271 0.0537 0.09271 0.05401 C 0.09531 0.04877 0.0974 0.04661 0.10017 0.04444 C 0.10261 0.05957 0.10521 0.05586 0.10955 0.0537 C 0.11111 0.0463 0.11181 0.03858 0.11267 0.03056 C 0.11285 0.02747 0.11302 0.02407 0.11337 0.02099 C 0.11372 0.01821 0.11441 0.01111 0.11476 0.01389 C 0.11806 0.05 0.11233 0.03272 0.11701 0.04444 C 0.11754 0.04321 0.12066 0.03457 0.12118 0.03519 C 0.12205 0.03642 0.12153 0.04136 0.12188 0.04444 C 0.1224 0.06389 0.12153 0.07623 0.12622 0.05833 C 0.12726 0.04506 0.12587 0.05741 0.12865 0.04691 C 0.12917 0.04506 0.12969 0.03982 0.12969 0.04012 C 0.13004 0.03735 0.13073 0.03519 0.1309 0.03272 C 0.13125 0.03056 0.1309 0.02562 0.1316 0.02562 C 0.13281 0.02562 0.13195 0.03642 0.13281 0.03982 C 0.1342 0.04475 0.13646 0.04321 0.1382 0.04444 C 0.14219 0.04136 0.14392 0.03673 0.1467 0.02562 C 0.14688 0.02346 0.1467 0.01883 0.1474 0.01883 C 0.14809 0.01883 0.14826 0.02346 0.14861 0.02562 C 0.14983 0.0321 0.14983 0.03086 0.15243 0.03519 " pathEditMode="relative" rAng="0" ptsTypes="fffffffffffffffffffffffffffffffffffffffffffffffffffffffff">
                                      <p:cBhvr>
                                        <p:cTn id="114" dur="2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22" y="36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3000"/>
                            </p:stCondLst>
                            <p:childTnLst>
                              <p:par>
                                <p:cTn id="1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3500"/>
                            </p:stCondLst>
                            <p:childTnLst>
                              <p:par>
                                <p:cTn id="1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4500"/>
                            </p:stCondLst>
                            <p:childTnLst>
                              <p:par>
                                <p:cTn id="1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2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700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2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0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8.33333E-7 -2.46914E-7 C 0.00052 0.01852 -8.33333E-7 0.02407 0.00469 0.03056 C 0.00886 0.02623 0.01059 0.025 0.01372 0.01389 C 0.01493 0.00957 0.01736 -2.46914E-7 0.01736 0.00031 C 0.01597 0.01482 0.01563 0.025 0.0132 0.03982 C 0.01285 0.04228 0.01146 0.04506 0.01198 0.04691 C 0.01215 0.04753 0.01736 0.04043 0.01806 0.03982 C 0.01979 0.03272 0.02153 0.02901 0.02292 0.02099 C 0.02222 0.03025 0.02136 0.03302 0.02587 0.02562 C 0.02865 0.0213 0.03125 0.01265 0.03333 0.00463 C 0.03351 0.00154 0.03386 -0.00772 0.03386 -0.00463 C 0.03386 0.00278 0.03281 0.01636 0.03195 0.02346 C 0.0316 0.02593 0.03021 0.02901 0.0309 0.03056 C 0.03142 0.03179 0.03472 0.02685 0.03559 0.02562 C 0.03715 0.00988 0.03715 0.0287 0.03733 0.03519 C 0.03837 0.08086 0.03698 0.06667 0.04115 0.05154 C 0.04201 0.04043 0.04497 0.03302 0.04792 0.03056 C 0.05 0.02191 0.05 0.01605 0.05191 0.02809 C 0.05261 0.02716 0.0533 0.02407 0.05399 0.02562 C 0.05556 0.02994 0.05677 0.05247 0.05816 0.0608 C 0.06667 0.05833 0.06667 0.06358 0.07014 0.03982 C 0.07014 0.03426 0.06962 0.02901 0.06962 0.02346 C 0.06962 0.01883 0.06962 0.03302 0.07014 0.03735 C 0.07049 0.03982 0.07153 0.04043 0.07188 0.04198 C 0.07309 0.04043 0.07431 0.03982 0.075 0.03735 C 0.07656 0.03333 0.07639 0.02654 0.07708 0.02099 C 0.07795 0.01049 0.07778 0.01265 0.08004 0.0071 C 0.08368 0.01049 0.08663 0.01852 0.09028 0.02346 C 0.09219 0.03395 0.09271 0.04198 0.08906 0.04691 C 0.08698 0.05864 0.08889 0.0534 0.08646 0.04691 C 0.08611 0.04537 0.08542 0.04537 0.08472 0.04444 C 0.08281 0.04537 0.08056 0.04444 0.07865 0.04691 C 0.07778 0.04784 0.0816 0.04599 0.08125 0.04907 C 0.08038 0.05494 0.07778 0.05185 0.07622 0.0537 C 0.07587 0.05617 0.07465 0.05864 0.075 0.0608 C 0.07604 0.0642 0.07761 0.06358 0.07865 0.06327 C 0.0816 0.06265 0.08438 0.06019 0.08733 0.05833 C 0.08906 0.0571 0.09271 0.0537 0.09271 0.05401 C 0.09531 0.04877 0.0974 0.04661 0.10017 0.04444 C 0.10261 0.05957 0.10521 0.05586 0.10955 0.0537 C 0.11111 0.0463 0.11181 0.03858 0.11267 0.03056 C 0.11285 0.02747 0.11302 0.02407 0.11337 0.02099 C 0.11372 0.01821 0.11441 0.01111 0.11476 0.01389 C 0.11806 0.05 0.11233 0.03272 0.11701 0.04444 C 0.11754 0.04321 0.12066 0.03457 0.12118 0.03519 C 0.12205 0.03642 0.12153 0.04136 0.12188 0.04444 C 0.1224 0.06389 0.12153 0.07623 0.12622 0.05833 C 0.12726 0.04506 0.12587 0.05741 0.12865 0.04691 C 0.12917 0.04506 0.12969 0.03982 0.12969 0.04012 C 0.13004 0.03735 0.13073 0.03519 0.1309 0.03272 C 0.13125 0.03056 0.1309 0.02562 0.1316 0.02562 C 0.13281 0.02562 0.13195 0.03642 0.13281 0.03982 C 0.1342 0.04475 0.13646 0.04321 0.1382 0.04444 C 0.14219 0.04136 0.14392 0.03673 0.1467 0.02562 C 0.14688 0.02346 0.1467 0.01883 0.1474 0.01883 C 0.14809 0.01883 0.14826 0.02346 0.14861 0.02562 C 0.14983 0.0321 0.14983 0.03086 0.15243 0.03519 " pathEditMode="relative" rAng="0" ptsTypes="fffffffffffffffffffffffffffffffffffffffffffffffffffffffff">
                                      <p:cBhvr>
                                        <p:cTn id="135" dur="2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22" y="36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7500"/>
                            </p:stCondLst>
                            <p:childTnLst>
                              <p:par>
                                <p:cTn id="13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7" grpId="0"/>
      <p:bldP spid="50" grpId="0"/>
      <p:bldP spid="58" grpId="0"/>
      <p:bldP spid="62" grpId="0"/>
      <p:bldP spid="66" grpId="0"/>
      <p:bldP spid="70" grpId="0"/>
    </p:bldLst>
  </p:timing>
</p:sld>
</file>

<file path=ppt/theme/theme1.xml><?xml version="1.0" encoding="utf-8"?>
<a:theme xmlns:a="http://schemas.openxmlformats.org/drawingml/2006/main" name="Office 主题">
  <a:themeElements>
    <a:clrScheme name="水墨佛教">
      <a:dk1>
        <a:srgbClr val="3D3F41"/>
      </a:dk1>
      <a:lt1>
        <a:srgbClr val="FFFFFF"/>
      </a:lt1>
      <a:dk2>
        <a:srgbClr val="454749"/>
      </a:dk2>
      <a:lt2>
        <a:srgbClr val="FFFFFF"/>
      </a:lt2>
      <a:accent1>
        <a:srgbClr val="64606D"/>
      </a:accent1>
      <a:accent2>
        <a:srgbClr val="B99179"/>
      </a:accent2>
      <a:accent3>
        <a:srgbClr val="9994A6"/>
      </a:accent3>
      <a:accent4>
        <a:srgbClr val="F08BA3"/>
      </a:accent4>
      <a:accent5>
        <a:srgbClr val="9AC8DC"/>
      </a:accent5>
      <a:accent6>
        <a:srgbClr val="FFC000"/>
      </a:accent6>
      <a:hlink>
        <a:srgbClr val="00B0F0"/>
      </a:hlink>
      <a:folHlink>
        <a:srgbClr val="AFB2B4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7493</Words>
  <Application>WPS 演示</Application>
  <PresentationFormat>自定义</PresentationFormat>
  <Paragraphs>398</Paragraphs>
  <Slides>55</Slides>
  <Notes>54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77" baseType="lpstr">
      <vt:lpstr>Arial</vt:lpstr>
      <vt:lpstr>宋体</vt:lpstr>
      <vt:lpstr>Wingdings</vt:lpstr>
      <vt:lpstr>方正华隶简体</vt:lpstr>
      <vt:lpstr>方正字迹-吕建德字体</vt:lpstr>
      <vt:lpstr>方正隶二简体</vt:lpstr>
      <vt:lpstr>楷体</vt:lpstr>
      <vt:lpstr>方正宋黑简体</vt:lpstr>
      <vt:lpstr>微软雅黑</vt:lpstr>
      <vt:lpstr>隶书</vt:lpstr>
      <vt:lpstr>方正粗倩简体</vt:lpstr>
      <vt:lpstr>方正综艺简体</vt:lpstr>
      <vt:lpstr>华文隶书</vt:lpstr>
      <vt:lpstr>Calibri</vt:lpstr>
      <vt:lpstr>Calibri Light</vt:lpstr>
      <vt:lpstr>黑体</vt:lpstr>
      <vt:lpstr>方正吕建德字体</vt:lpstr>
      <vt:lpstr>华文新魏</vt:lpstr>
      <vt:lpstr>Times New Roman</vt:lpstr>
      <vt:lpstr>华康简标题宋</vt:lpstr>
      <vt:lpstr>方正清刻本悦宋简体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演示文稿1.pptx</dc:title>
  <dc:creator/>
  <cp:lastModifiedBy>Administrator</cp:lastModifiedBy>
  <cp:revision>2</cp:revision>
  <dcterms:created xsi:type="dcterms:W3CDTF">2015-11-29T09:06:00Z</dcterms:created>
  <dcterms:modified xsi:type="dcterms:W3CDTF">2017-04-05T07:51:13Z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